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8" r:id="rId2"/>
    <p:sldId id="256" r:id="rId3"/>
    <p:sldId id="257" r:id="rId4"/>
    <p:sldId id="258" r:id="rId5"/>
    <p:sldId id="259" r:id="rId6"/>
    <p:sldId id="260" r:id="rId7"/>
    <p:sldId id="359" r:id="rId8"/>
    <p:sldId id="360" r:id="rId9"/>
    <p:sldId id="263" r:id="rId10"/>
    <p:sldId id="264" r:id="rId11"/>
    <p:sldId id="265" r:id="rId12"/>
    <p:sldId id="266" r:id="rId13"/>
    <p:sldId id="361" r:id="rId14"/>
    <p:sldId id="267" r:id="rId15"/>
    <p:sldId id="268" r:id="rId16"/>
    <p:sldId id="344" r:id="rId17"/>
    <p:sldId id="345" r:id="rId18"/>
    <p:sldId id="269" r:id="rId19"/>
    <p:sldId id="270" r:id="rId20"/>
    <p:sldId id="346"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2" r:id="rId42"/>
    <p:sldId id="293" r:id="rId43"/>
    <p:sldId id="294" r:id="rId44"/>
    <p:sldId id="295" r:id="rId45"/>
    <p:sldId id="296" r:id="rId46"/>
    <p:sldId id="347" r:id="rId47"/>
    <p:sldId id="348" r:id="rId48"/>
    <p:sldId id="349" r:id="rId49"/>
    <p:sldId id="350" r:id="rId50"/>
    <p:sldId id="351" r:id="rId51"/>
    <p:sldId id="352" r:id="rId52"/>
    <p:sldId id="297" r:id="rId53"/>
    <p:sldId id="298" r:id="rId54"/>
    <p:sldId id="299" r:id="rId55"/>
    <p:sldId id="300" r:id="rId56"/>
    <p:sldId id="301" r:id="rId57"/>
    <p:sldId id="302" r:id="rId58"/>
    <p:sldId id="303" r:id="rId59"/>
    <p:sldId id="362" r:id="rId60"/>
    <p:sldId id="363" r:id="rId61"/>
    <p:sldId id="364" r:id="rId62"/>
    <p:sldId id="365" r:id="rId63"/>
    <p:sldId id="366" r:id="rId64"/>
    <p:sldId id="367" r:id="rId65"/>
    <p:sldId id="310" r:id="rId66"/>
    <p:sldId id="311" r:id="rId67"/>
    <p:sldId id="312" r:id="rId68"/>
    <p:sldId id="313" r:id="rId69"/>
    <p:sldId id="314" r:id="rId70"/>
    <p:sldId id="315" r:id="rId71"/>
    <p:sldId id="316" r:id="rId72"/>
    <p:sldId id="317" r:id="rId73"/>
    <p:sldId id="319" r:id="rId74"/>
    <p:sldId id="320" r:id="rId75"/>
    <p:sldId id="321" r:id="rId76"/>
    <p:sldId id="368" r:id="rId77"/>
    <p:sldId id="323" r:id="rId78"/>
    <p:sldId id="369" r:id="rId79"/>
    <p:sldId id="324" r:id="rId80"/>
    <p:sldId id="325" r:id="rId81"/>
    <p:sldId id="326" r:id="rId82"/>
    <p:sldId id="327" r:id="rId83"/>
    <p:sldId id="353" r:id="rId84"/>
    <p:sldId id="354" r:id="rId85"/>
    <p:sldId id="355" r:id="rId86"/>
    <p:sldId id="356" r:id="rId87"/>
    <p:sldId id="357" r:id="rId88"/>
    <p:sldId id="358" r:id="rId89"/>
    <p:sldId id="328" r:id="rId90"/>
    <p:sldId id="329" r:id="rId91"/>
    <p:sldId id="330" r:id="rId92"/>
    <p:sldId id="331" r:id="rId93"/>
    <p:sldId id="332" r:id="rId94"/>
    <p:sldId id="333" r:id="rId95"/>
    <p:sldId id="334" r:id="rId96"/>
    <p:sldId id="336" r:id="rId97"/>
    <p:sldId id="337" r:id="rId98"/>
    <p:sldId id="338" r:id="rId99"/>
    <p:sldId id="339" r:id="rId100"/>
    <p:sldId id="340" r:id="rId101"/>
    <p:sldId id="370" r:id="rId102"/>
    <p:sldId id="371" r:id="rId103"/>
    <p:sldId id="291" r:id="rId10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94" autoAdjust="0"/>
    <p:restoredTop sz="94627" autoAdjust="0"/>
  </p:normalViewPr>
  <p:slideViewPr>
    <p:cSldViewPr snapToGrid="0">
      <p:cViewPr varScale="1">
        <p:scale>
          <a:sx n="71" d="100"/>
          <a:sy n="71" d="100"/>
        </p:scale>
        <p:origin x="72"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3D5450-CD49-4734-A946-AB12B36CD7E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9DB2C215-FB5B-4F2B-A8A4-C151A6CE55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4F7ED69-2367-4209-B084-615DBA9F7E25}"/>
              </a:ext>
            </a:extLst>
          </p:cNvPr>
          <p:cNvSpPr>
            <a:spLocks noGrp="1"/>
          </p:cNvSpPr>
          <p:nvPr>
            <p:ph type="dt" sz="half" idx="10"/>
          </p:nvPr>
        </p:nvSpPr>
        <p:spPr/>
        <p:txBody>
          <a:bodyPr/>
          <a:lstStyle/>
          <a:p>
            <a:fld id="{412E9A72-92B4-4882-8305-F11BB467C055}" type="datetimeFigureOut">
              <a:rPr lang="zh-TW" altLang="en-US" smtClean="0"/>
              <a:t>2023/2/24</a:t>
            </a:fld>
            <a:endParaRPr lang="zh-TW" altLang="en-US"/>
          </a:p>
        </p:txBody>
      </p:sp>
      <p:sp>
        <p:nvSpPr>
          <p:cNvPr id="5" name="頁尾版面配置區 4">
            <a:extLst>
              <a:ext uri="{FF2B5EF4-FFF2-40B4-BE49-F238E27FC236}">
                <a16:creationId xmlns:a16="http://schemas.microsoft.com/office/drawing/2014/main" id="{A2E7A0C4-D9BD-4173-8D1D-0D8019C1AE5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C237826-7991-43F3-8620-50731E05FC66}"/>
              </a:ext>
            </a:extLst>
          </p:cNvPr>
          <p:cNvSpPr>
            <a:spLocks noGrp="1"/>
          </p:cNvSpPr>
          <p:nvPr>
            <p:ph type="sldNum" sz="quarter" idx="12"/>
          </p:nvPr>
        </p:nvSpPr>
        <p:spPr/>
        <p:txBody>
          <a:body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1160946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1E2764-0718-4DA4-BFDD-71452C9BBB7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EFC935E-0E74-4D9C-89CD-46736C68556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EB0BB1C-5BAF-42EB-9AC0-5BAE9B0D725E}"/>
              </a:ext>
            </a:extLst>
          </p:cNvPr>
          <p:cNvSpPr>
            <a:spLocks noGrp="1"/>
          </p:cNvSpPr>
          <p:nvPr>
            <p:ph type="dt" sz="half" idx="10"/>
          </p:nvPr>
        </p:nvSpPr>
        <p:spPr/>
        <p:txBody>
          <a:bodyPr/>
          <a:lstStyle/>
          <a:p>
            <a:fld id="{412E9A72-92B4-4882-8305-F11BB467C055}" type="datetimeFigureOut">
              <a:rPr lang="zh-TW" altLang="en-US" smtClean="0"/>
              <a:t>2023/2/24</a:t>
            </a:fld>
            <a:endParaRPr lang="zh-TW" altLang="en-US"/>
          </a:p>
        </p:txBody>
      </p:sp>
      <p:sp>
        <p:nvSpPr>
          <p:cNvPr id="5" name="頁尾版面配置區 4">
            <a:extLst>
              <a:ext uri="{FF2B5EF4-FFF2-40B4-BE49-F238E27FC236}">
                <a16:creationId xmlns:a16="http://schemas.microsoft.com/office/drawing/2014/main" id="{9A990060-2E61-401F-9188-616E8F6492B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38A608D-AB42-493F-B695-31E24BC3D33E}"/>
              </a:ext>
            </a:extLst>
          </p:cNvPr>
          <p:cNvSpPr>
            <a:spLocks noGrp="1"/>
          </p:cNvSpPr>
          <p:nvPr>
            <p:ph type="sldNum" sz="quarter" idx="12"/>
          </p:nvPr>
        </p:nvSpPr>
        <p:spPr/>
        <p:txBody>
          <a:body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460305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C7A67DC-FB3C-43EF-B001-0ECCA3EC38B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5B839A84-8A1C-42DA-B546-75DC06911EF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66D814-55FA-4436-97EB-ED032F58DEA5}"/>
              </a:ext>
            </a:extLst>
          </p:cNvPr>
          <p:cNvSpPr>
            <a:spLocks noGrp="1"/>
          </p:cNvSpPr>
          <p:nvPr>
            <p:ph type="dt" sz="half" idx="10"/>
          </p:nvPr>
        </p:nvSpPr>
        <p:spPr/>
        <p:txBody>
          <a:bodyPr/>
          <a:lstStyle/>
          <a:p>
            <a:fld id="{412E9A72-92B4-4882-8305-F11BB467C055}" type="datetimeFigureOut">
              <a:rPr lang="zh-TW" altLang="en-US" smtClean="0"/>
              <a:t>2023/2/24</a:t>
            </a:fld>
            <a:endParaRPr lang="zh-TW" altLang="en-US"/>
          </a:p>
        </p:txBody>
      </p:sp>
      <p:sp>
        <p:nvSpPr>
          <p:cNvPr id="5" name="頁尾版面配置區 4">
            <a:extLst>
              <a:ext uri="{FF2B5EF4-FFF2-40B4-BE49-F238E27FC236}">
                <a16:creationId xmlns:a16="http://schemas.microsoft.com/office/drawing/2014/main" id="{3CCF95F1-FDE4-4FE1-96EF-2FCC0F95D36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031F1BB-3051-4E49-88F9-7245CCD9CE15}"/>
              </a:ext>
            </a:extLst>
          </p:cNvPr>
          <p:cNvSpPr>
            <a:spLocks noGrp="1"/>
          </p:cNvSpPr>
          <p:nvPr>
            <p:ph type="sldNum" sz="quarter" idx="12"/>
          </p:nvPr>
        </p:nvSpPr>
        <p:spPr/>
        <p:txBody>
          <a:body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2274403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EFA6CD-9384-4569-9534-8FD21E8E93A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078923F-A31F-4D81-BCB9-73527BD7C4A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290D0B-BC18-4EF8-AEE4-1489F662E0B9}"/>
              </a:ext>
            </a:extLst>
          </p:cNvPr>
          <p:cNvSpPr>
            <a:spLocks noGrp="1"/>
          </p:cNvSpPr>
          <p:nvPr>
            <p:ph type="dt" sz="half" idx="10"/>
          </p:nvPr>
        </p:nvSpPr>
        <p:spPr/>
        <p:txBody>
          <a:bodyPr/>
          <a:lstStyle/>
          <a:p>
            <a:fld id="{412E9A72-92B4-4882-8305-F11BB467C055}" type="datetimeFigureOut">
              <a:rPr lang="zh-TW" altLang="en-US" smtClean="0"/>
              <a:t>2023/2/24</a:t>
            </a:fld>
            <a:endParaRPr lang="zh-TW" altLang="en-US"/>
          </a:p>
        </p:txBody>
      </p:sp>
      <p:sp>
        <p:nvSpPr>
          <p:cNvPr id="5" name="頁尾版面配置區 4">
            <a:extLst>
              <a:ext uri="{FF2B5EF4-FFF2-40B4-BE49-F238E27FC236}">
                <a16:creationId xmlns:a16="http://schemas.microsoft.com/office/drawing/2014/main" id="{2A9FFA51-D49F-417A-9A2E-80175E5D671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9901C79-8BCC-4966-937C-597ABFCC8FBF}"/>
              </a:ext>
            </a:extLst>
          </p:cNvPr>
          <p:cNvSpPr>
            <a:spLocks noGrp="1"/>
          </p:cNvSpPr>
          <p:nvPr>
            <p:ph type="sldNum" sz="quarter" idx="12"/>
          </p:nvPr>
        </p:nvSpPr>
        <p:spPr/>
        <p:txBody>
          <a:body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189872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B28214-0295-47AB-858C-9C88839166DE}"/>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EAFD71FB-A838-4BDA-9892-671E6953E1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251FEAC-ACD2-4F86-9CF2-B8A1261FEFF8}"/>
              </a:ext>
            </a:extLst>
          </p:cNvPr>
          <p:cNvSpPr>
            <a:spLocks noGrp="1"/>
          </p:cNvSpPr>
          <p:nvPr>
            <p:ph type="dt" sz="half" idx="10"/>
          </p:nvPr>
        </p:nvSpPr>
        <p:spPr/>
        <p:txBody>
          <a:bodyPr/>
          <a:lstStyle/>
          <a:p>
            <a:fld id="{412E9A72-92B4-4882-8305-F11BB467C055}" type="datetimeFigureOut">
              <a:rPr lang="zh-TW" altLang="en-US" smtClean="0"/>
              <a:t>2023/2/24</a:t>
            </a:fld>
            <a:endParaRPr lang="zh-TW" altLang="en-US"/>
          </a:p>
        </p:txBody>
      </p:sp>
      <p:sp>
        <p:nvSpPr>
          <p:cNvPr id="5" name="頁尾版面配置區 4">
            <a:extLst>
              <a:ext uri="{FF2B5EF4-FFF2-40B4-BE49-F238E27FC236}">
                <a16:creationId xmlns:a16="http://schemas.microsoft.com/office/drawing/2014/main" id="{139BA3BB-2C32-4836-B069-2355189097C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550CECB-5902-47F4-B908-48D9F39B63AC}"/>
              </a:ext>
            </a:extLst>
          </p:cNvPr>
          <p:cNvSpPr>
            <a:spLocks noGrp="1"/>
          </p:cNvSpPr>
          <p:nvPr>
            <p:ph type="sldNum" sz="quarter" idx="12"/>
          </p:nvPr>
        </p:nvSpPr>
        <p:spPr/>
        <p:txBody>
          <a:body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3060085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4D9FA4-D46A-47E7-BA20-BF40BD062D7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229DB8-064D-44D2-B38B-054F7BBFC6D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887EECF-CBE3-4F5D-B439-DA97FF77E1D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99B3004-D69A-4B34-967E-910945B42E0F}"/>
              </a:ext>
            </a:extLst>
          </p:cNvPr>
          <p:cNvSpPr>
            <a:spLocks noGrp="1"/>
          </p:cNvSpPr>
          <p:nvPr>
            <p:ph type="dt" sz="half" idx="10"/>
          </p:nvPr>
        </p:nvSpPr>
        <p:spPr/>
        <p:txBody>
          <a:bodyPr/>
          <a:lstStyle/>
          <a:p>
            <a:fld id="{412E9A72-92B4-4882-8305-F11BB467C055}" type="datetimeFigureOut">
              <a:rPr lang="zh-TW" altLang="en-US" smtClean="0"/>
              <a:t>2023/2/24</a:t>
            </a:fld>
            <a:endParaRPr lang="zh-TW" altLang="en-US"/>
          </a:p>
        </p:txBody>
      </p:sp>
      <p:sp>
        <p:nvSpPr>
          <p:cNvPr id="6" name="頁尾版面配置區 5">
            <a:extLst>
              <a:ext uri="{FF2B5EF4-FFF2-40B4-BE49-F238E27FC236}">
                <a16:creationId xmlns:a16="http://schemas.microsoft.com/office/drawing/2014/main" id="{1667722A-8DC0-4339-8965-06EE1E5F8B7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42706CF-A719-42BE-AB4F-6EA4A52D5C6E}"/>
              </a:ext>
            </a:extLst>
          </p:cNvPr>
          <p:cNvSpPr>
            <a:spLocks noGrp="1"/>
          </p:cNvSpPr>
          <p:nvPr>
            <p:ph type="sldNum" sz="quarter" idx="12"/>
          </p:nvPr>
        </p:nvSpPr>
        <p:spPr/>
        <p:txBody>
          <a:body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178168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CE4654-5099-4E50-BAFA-D221FC9CAC9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8F9A93C-36B8-4235-9060-08126CA3F0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75A53DC-5F7B-482B-BBC3-23A4517E1B9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05EC7BD-E573-4211-BAB7-CD349FD78A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5EC8CA4-028B-4C80-9928-8FD26B40EEEF}"/>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1FAD9D4E-1A38-4A09-A10A-6517BA5110BB}"/>
              </a:ext>
            </a:extLst>
          </p:cNvPr>
          <p:cNvSpPr>
            <a:spLocks noGrp="1"/>
          </p:cNvSpPr>
          <p:nvPr>
            <p:ph type="dt" sz="half" idx="10"/>
          </p:nvPr>
        </p:nvSpPr>
        <p:spPr/>
        <p:txBody>
          <a:bodyPr/>
          <a:lstStyle/>
          <a:p>
            <a:fld id="{412E9A72-92B4-4882-8305-F11BB467C055}" type="datetimeFigureOut">
              <a:rPr lang="zh-TW" altLang="en-US" smtClean="0"/>
              <a:t>2023/2/24</a:t>
            </a:fld>
            <a:endParaRPr lang="zh-TW" altLang="en-US"/>
          </a:p>
        </p:txBody>
      </p:sp>
      <p:sp>
        <p:nvSpPr>
          <p:cNvPr id="8" name="頁尾版面配置區 7">
            <a:extLst>
              <a:ext uri="{FF2B5EF4-FFF2-40B4-BE49-F238E27FC236}">
                <a16:creationId xmlns:a16="http://schemas.microsoft.com/office/drawing/2014/main" id="{4B442E73-BDA0-4211-8792-E84983C3E9C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F5A326C-F184-462D-99B2-DE0BC9AA42C7}"/>
              </a:ext>
            </a:extLst>
          </p:cNvPr>
          <p:cNvSpPr>
            <a:spLocks noGrp="1"/>
          </p:cNvSpPr>
          <p:nvPr>
            <p:ph type="sldNum" sz="quarter" idx="12"/>
          </p:nvPr>
        </p:nvSpPr>
        <p:spPr/>
        <p:txBody>
          <a:body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4283264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71C103-46D9-4DBA-9812-5E9814372B2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A0C69CE-76AA-4F84-9C4D-4EF4CB1284CF}"/>
              </a:ext>
            </a:extLst>
          </p:cNvPr>
          <p:cNvSpPr>
            <a:spLocks noGrp="1"/>
          </p:cNvSpPr>
          <p:nvPr>
            <p:ph type="dt" sz="half" idx="10"/>
          </p:nvPr>
        </p:nvSpPr>
        <p:spPr/>
        <p:txBody>
          <a:bodyPr/>
          <a:lstStyle/>
          <a:p>
            <a:fld id="{412E9A72-92B4-4882-8305-F11BB467C055}" type="datetimeFigureOut">
              <a:rPr lang="zh-TW" altLang="en-US" smtClean="0"/>
              <a:t>2023/2/24</a:t>
            </a:fld>
            <a:endParaRPr lang="zh-TW" altLang="en-US"/>
          </a:p>
        </p:txBody>
      </p:sp>
      <p:sp>
        <p:nvSpPr>
          <p:cNvPr id="4" name="頁尾版面配置區 3">
            <a:extLst>
              <a:ext uri="{FF2B5EF4-FFF2-40B4-BE49-F238E27FC236}">
                <a16:creationId xmlns:a16="http://schemas.microsoft.com/office/drawing/2014/main" id="{8294D8B2-89A3-4F97-AE1D-6C20395B129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E801F54-1366-476E-9319-74E090C890DB}"/>
              </a:ext>
            </a:extLst>
          </p:cNvPr>
          <p:cNvSpPr>
            <a:spLocks noGrp="1"/>
          </p:cNvSpPr>
          <p:nvPr>
            <p:ph type="sldNum" sz="quarter" idx="12"/>
          </p:nvPr>
        </p:nvSpPr>
        <p:spPr/>
        <p:txBody>
          <a:body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3866067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E22BAD1-6423-4B17-93B7-F0DD635E8535}"/>
              </a:ext>
            </a:extLst>
          </p:cNvPr>
          <p:cNvSpPr>
            <a:spLocks noGrp="1"/>
          </p:cNvSpPr>
          <p:nvPr>
            <p:ph type="dt" sz="half" idx="10"/>
          </p:nvPr>
        </p:nvSpPr>
        <p:spPr/>
        <p:txBody>
          <a:bodyPr/>
          <a:lstStyle/>
          <a:p>
            <a:fld id="{412E9A72-92B4-4882-8305-F11BB467C055}" type="datetimeFigureOut">
              <a:rPr lang="zh-TW" altLang="en-US" smtClean="0"/>
              <a:t>2023/2/24</a:t>
            </a:fld>
            <a:endParaRPr lang="zh-TW" altLang="en-US"/>
          </a:p>
        </p:txBody>
      </p:sp>
      <p:sp>
        <p:nvSpPr>
          <p:cNvPr id="3" name="頁尾版面配置區 2">
            <a:extLst>
              <a:ext uri="{FF2B5EF4-FFF2-40B4-BE49-F238E27FC236}">
                <a16:creationId xmlns:a16="http://schemas.microsoft.com/office/drawing/2014/main" id="{8D7F2A20-A71E-4E45-9D9C-4C364E43C78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46BBA21-5188-478A-99E7-51C276BCC34D}"/>
              </a:ext>
            </a:extLst>
          </p:cNvPr>
          <p:cNvSpPr>
            <a:spLocks noGrp="1"/>
          </p:cNvSpPr>
          <p:nvPr>
            <p:ph type="sldNum" sz="quarter" idx="12"/>
          </p:nvPr>
        </p:nvSpPr>
        <p:spPr/>
        <p:txBody>
          <a:body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2320171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E9CDBF-8E15-431C-974A-9432B43FF2B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B6B763E-60FD-4C19-9CCB-B8C4BDEFF1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B832524-09D2-4E42-9180-B8ABF6B34E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A6B2949-489C-4D40-B9EB-F841E9BDC085}"/>
              </a:ext>
            </a:extLst>
          </p:cNvPr>
          <p:cNvSpPr>
            <a:spLocks noGrp="1"/>
          </p:cNvSpPr>
          <p:nvPr>
            <p:ph type="dt" sz="half" idx="10"/>
          </p:nvPr>
        </p:nvSpPr>
        <p:spPr/>
        <p:txBody>
          <a:bodyPr/>
          <a:lstStyle/>
          <a:p>
            <a:fld id="{412E9A72-92B4-4882-8305-F11BB467C055}" type="datetimeFigureOut">
              <a:rPr lang="zh-TW" altLang="en-US" smtClean="0"/>
              <a:t>2023/2/24</a:t>
            </a:fld>
            <a:endParaRPr lang="zh-TW" altLang="en-US"/>
          </a:p>
        </p:txBody>
      </p:sp>
      <p:sp>
        <p:nvSpPr>
          <p:cNvPr id="6" name="頁尾版面配置區 5">
            <a:extLst>
              <a:ext uri="{FF2B5EF4-FFF2-40B4-BE49-F238E27FC236}">
                <a16:creationId xmlns:a16="http://schemas.microsoft.com/office/drawing/2014/main" id="{18FEAA22-1863-4A20-8257-B0D41ED3E6F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D3C1370-8A75-429F-ACF6-208C90678F46}"/>
              </a:ext>
            </a:extLst>
          </p:cNvPr>
          <p:cNvSpPr>
            <a:spLocks noGrp="1"/>
          </p:cNvSpPr>
          <p:nvPr>
            <p:ph type="sldNum" sz="quarter" idx="12"/>
          </p:nvPr>
        </p:nvSpPr>
        <p:spPr/>
        <p:txBody>
          <a:body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850606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78A49A-7BA7-4350-B949-B9F21522025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14A69CF-D9C8-47D6-B82B-99B2BDFD14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5B76A12-E270-46C3-9D20-D21D66D0D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88EE4E4-1876-456D-98A6-30213AE0D2D2}"/>
              </a:ext>
            </a:extLst>
          </p:cNvPr>
          <p:cNvSpPr>
            <a:spLocks noGrp="1"/>
          </p:cNvSpPr>
          <p:nvPr>
            <p:ph type="dt" sz="half" idx="10"/>
          </p:nvPr>
        </p:nvSpPr>
        <p:spPr/>
        <p:txBody>
          <a:bodyPr/>
          <a:lstStyle/>
          <a:p>
            <a:fld id="{412E9A72-92B4-4882-8305-F11BB467C055}" type="datetimeFigureOut">
              <a:rPr lang="zh-TW" altLang="en-US" smtClean="0"/>
              <a:t>2023/2/24</a:t>
            </a:fld>
            <a:endParaRPr lang="zh-TW" altLang="en-US"/>
          </a:p>
        </p:txBody>
      </p:sp>
      <p:sp>
        <p:nvSpPr>
          <p:cNvPr id="6" name="頁尾版面配置區 5">
            <a:extLst>
              <a:ext uri="{FF2B5EF4-FFF2-40B4-BE49-F238E27FC236}">
                <a16:creationId xmlns:a16="http://schemas.microsoft.com/office/drawing/2014/main" id="{AC181FDD-A6AA-40D5-BC1E-CDDCFB4C375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F636F61-F13D-4F17-9DF3-976B4FCC4AE8}"/>
              </a:ext>
            </a:extLst>
          </p:cNvPr>
          <p:cNvSpPr>
            <a:spLocks noGrp="1"/>
          </p:cNvSpPr>
          <p:nvPr>
            <p:ph type="sldNum" sz="quarter" idx="12"/>
          </p:nvPr>
        </p:nvSpPr>
        <p:spPr/>
        <p:txBody>
          <a:body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308274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A55ADF4-5F02-46DA-9E87-C37B0A57D6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387EE15-218E-4FFC-9C70-769E90DDBC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889BF0C-1376-4F95-A58C-8EAAF363C5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2E9A72-92B4-4882-8305-F11BB467C055}" type="datetimeFigureOut">
              <a:rPr lang="zh-TW" altLang="en-US" smtClean="0"/>
              <a:t>2023/2/24</a:t>
            </a:fld>
            <a:endParaRPr lang="zh-TW" altLang="en-US"/>
          </a:p>
        </p:txBody>
      </p:sp>
      <p:sp>
        <p:nvSpPr>
          <p:cNvPr id="5" name="頁尾版面配置區 4">
            <a:extLst>
              <a:ext uri="{FF2B5EF4-FFF2-40B4-BE49-F238E27FC236}">
                <a16:creationId xmlns:a16="http://schemas.microsoft.com/office/drawing/2014/main" id="{261B7DF5-3646-4FC7-9331-5E3EBE5A2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5E691DA-5F79-4570-B75C-0BAFEBD9A2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9B2AD5-699A-4B72-9796-AFC1FF974480}" type="slidenum">
              <a:rPr lang="zh-TW" altLang="en-US" smtClean="0"/>
              <a:t>‹#›</a:t>
            </a:fld>
            <a:endParaRPr lang="zh-TW" altLang="en-US"/>
          </a:p>
        </p:txBody>
      </p:sp>
    </p:spTree>
    <p:extLst>
      <p:ext uri="{BB962C8B-B14F-4D97-AF65-F5344CB8AC3E}">
        <p14:creationId xmlns:p14="http://schemas.microsoft.com/office/powerpoint/2010/main" val="3174387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8" Type="http://schemas.openxmlformats.org/officeDocument/2006/relationships/hyperlink" Target="https://aidemos.microsoft.com/guidelines-for-human-ai-interaction/demo?WT.mc_id=AZ-MVP-5003856" TargetMode="External"/><Relationship Id="rId13" Type="http://schemas.openxmlformats.org/officeDocument/2006/relationships/hyperlink" Target="https://docs.microsoft.com/zh-tw/learn/modules/classify-images-custom-vision/3-create-image-classifier?WT.mc_id=AZ-MVP-5003856" TargetMode="External"/><Relationship Id="rId18" Type="http://schemas.openxmlformats.org/officeDocument/2006/relationships/hyperlink" Target="https://docs.microsoft.com/zh-tw/learn/paths/create-conversational-ai-solutions/?WT.mc_id=AZ-MVP-5003856" TargetMode="External"/><Relationship Id="rId3" Type="http://schemas.openxmlformats.org/officeDocument/2006/relationships/hyperlink" Target="https://docs.microsoft.com/zh-tw/learn/paths/get-started-with-artificial-intelligence-on-azure/?WT.mc_id=AZ-MVP-5003856" TargetMode="External"/><Relationship Id="rId7" Type="http://schemas.openxmlformats.org/officeDocument/2006/relationships/hyperlink" Target="https://www.microsoft.com/en-us/ai/responsible-ai?rtc=1&amp;WT.mc_id=AZ-MVP-5003856" TargetMode="External"/><Relationship Id="rId12" Type="http://schemas.openxmlformats.org/officeDocument/2006/relationships/hyperlink" Target="https://docs.microsoft.com/zh-tw/learn/modules/classify-images-custom-vision/?WT.mc_id=AZ-MVP-5003856" TargetMode="External"/><Relationship Id="rId17" Type="http://schemas.openxmlformats.org/officeDocument/2006/relationships/hyperlink" Target="https://www.microsoft.com/en-us/research/project/health-bot/?WT.mc_id=AZ-MVP-5003856" TargetMode="External"/><Relationship Id="rId2" Type="http://schemas.openxmlformats.org/officeDocument/2006/relationships/hyperlink" Target="https://1drv.ms/u/s!AlBQV0Wm1IpxgVOsYL8D3lJk8FlW?e=auIlH8" TargetMode="External"/><Relationship Id="rId16" Type="http://schemas.openxmlformats.org/officeDocument/2006/relationships/hyperlink" Target="https://docs.microsoft.com/zh-tw/learn/modules/create-language-model-with-language-understanding/?WT.mc_id=AZ-MVP-5003856" TargetMode="External"/><Relationship Id="rId1" Type="http://schemas.openxmlformats.org/officeDocument/2006/relationships/slideLayout" Target="../slideLayouts/slideLayout7.xml"/><Relationship Id="rId6" Type="http://schemas.openxmlformats.org/officeDocument/2006/relationships/hyperlink" Target="https://blog.alantsai.net/posts/2020/06/microsoft-certification-04-how-to-take-exam-from-home-or-office" TargetMode="External"/><Relationship Id="rId11" Type="http://schemas.openxmlformats.org/officeDocument/2006/relationships/hyperlink" Target="https://aidemos.microsoft.com/computer-vision?WT.mc_id=AZ-MVP-5003856" TargetMode="External"/><Relationship Id="rId5" Type="http://schemas.openxmlformats.org/officeDocument/2006/relationships/hyperlink" Target="https://blog.alantsai.net/posts/2020/04/microsoft-certification-03-how-to-schedule-an-exam-use-az-203-as-example" TargetMode="External"/><Relationship Id="rId15" Type="http://schemas.openxmlformats.org/officeDocument/2006/relationships/hyperlink" Target="https://aidemos.microsoft.com/text-analytics?WT.mc_id=AZ-MVP-5003856" TargetMode="External"/><Relationship Id="rId10" Type="http://schemas.openxmlformats.org/officeDocument/2006/relationships/hyperlink" Target="https://docs.microsoft.com/zh-tw/learn/modules/use-automated-machine-learning/?WT.mc_id=AZ-MVP-5003856" TargetMode="External"/><Relationship Id="rId4" Type="http://schemas.openxmlformats.org/officeDocument/2006/relationships/hyperlink" Target="https://docs.microsoft.com/zh-tw/learn/certifications/exams/ai-900?WT.mc_id=AZ-MVP-5003856" TargetMode="External"/><Relationship Id="rId9" Type="http://schemas.openxmlformats.org/officeDocument/2006/relationships/hyperlink" Target="https://docs.microsoft.com/zh-tw/learn/paths/create-no-code-predictive-models-azure-machine-learning/?WT.mc_id=AZ-MVP-5003856" TargetMode="External"/><Relationship Id="rId14" Type="http://schemas.openxmlformats.org/officeDocument/2006/relationships/hyperlink" Target="https://docs.microsoft.com/zh-tw/learn/paths/explore-computer-vision-microsoft-azure/?WT.mc_id=AZ-MVP-5003856"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88482D-9550-4BDB-88D4-BE49AD26F75B}"/>
              </a:ext>
            </a:extLst>
          </p:cNvPr>
          <p:cNvSpPr>
            <a:spLocks noGrp="1"/>
          </p:cNvSpPr>
          <p:nvPr>
            <p:ph type="title"/>
          </p:nvPr>
        </p:nvSpPr>
        <p:spPr>
          <a:xfrm>
            <a:off x="938868" y="1153690"/>
            <a:ext cx="10515600" cy="3447671"/>
          </a:xfrm>
        </p:spPr>
        <p:txBody>
          <a:bodyPr>
            <a:normAutofit/>
          </a:bodyPr>
          <a:lstStyle/>
          <a:p>
            <a:pPr algn="ctr"/>
            <a:r>
              <a:rPr lang="en-US" altLang="zh-TW" dirty="0">
                <a:latin typeface="Microsoft YaHei" panose="020B0503020204020204" pitchFamily="34" charset="-122"/>
                <a:ea typeface="Microsoft YaHei" panose="020B0503020204020204" pitchFamily="34" charset="-122"/>
              </a:rPr>
              <a:t>Microsoft Azure </a:t>
            </a:r>
            <a:r>
              <a:rPr lang="zh-TW" altLang="zh-TW" dirty="0">
                <a:latin typeface="Microsoft YaHei" panose="020B0503020204020204" pitchFamily="34" charset="-122"/>
                <a:ea typeface="Microsoft YaHei" panose="020B0503020204020204" pitchFamily="34" charset="-122"/>
              </a:rPr>
              <a:t>虛擬培訓日：</a:t>
            </a:r>
            <a:br>
              <a:rPr lang="en-US" altLang="zh-TW" dirty="0">
                <a:latin typeface="Microsoft YaHei" panose="020B0503020204020204" pitchFamily="34" charset="-122"/>
                <a:ea typeface="Microsoft YaHei" panose="020B0503020204020204" pitchFamily="34" charset="-122"/>
              </a:rPr>
            </a:br>
            <a:r>
              <a:rPr lang="en-US" altLang="zh-TW" dirty="0">
                <a:latin typeface="Microsoft YaHei" panose="020B0503020204020204" pitchFamily="34" charset="-122"/>
                <a:ea typeface="Microsoft YaHei" panose="020B0503020204020204" pitchFamily="34" charset="-122"/>
              </a:rPr>
              <a:t>Virtual Training Day</a:t>
            </a:r>
            <a:br>
              <a:rPr lang="en-US" altLang="zh-TW" dirty="0">
                <a:latin typeface="Microsoft YaHei" panose="020B0503020204020204" pitchFamily="34" charset="-122"/>
                <a:ea typeface="Microsoft YaHei" panose="020B0503020204020204" pitchFamily="34" charset="-122"/>
              </a:rPr>
            </a:br>
            <a:r>
              <a:rPr lang="en-US" altLang="zh-TW" dirty="0">
                <a:latin typeface="Microsoft YaHei" panose="020B0503020204020204" pitchFamily="34" charset="-122"/>
                <a:ea typeface="Microsoft YaHei" panose="020B0503020204020204" pitchFamily="34" charset="-122"/>
              </a:rPr>
              <a:t>AI </a:t>
            </a:r>
            <a:r>
              <a:rPr lang="zh-TW" altLang="zh-TW" dirty="0">
                <a:latin typeface="Microsoft YaHei" panose="020B0503020204020204" pitchFamily="34" charset="-122"/>
                <a:ea typeface="Microsoft YaHei" panose="020B0503020204020204" pitchFamily="34" charset="-122"/>
              </a:rPr>
              <a:t>基礎知識</a:t>
            </a:r>
            <a:endParaRPr lang="zh-TW" altLang="en-US" dirty="0">
              <a:latin typeface="Microsoft YaHei" panose="020B0503020204020204" pitchFamily="34" charset="-122"/>
              <a:ea typeface="Microsoft YaHei" panose="020B0503020204020204" pitchFamily="34" charset="-122"/>
            </a:endParaRPr>
          </a:p>
        </p:txBody>
      </p:sp>
      <p:sp>
        <p:nvSpPr>
          <p:cNvPr id="5" name="文字方塊 4">
            <a:extLst>
              <a:ext uri="{FF2B5EF4-FFF2-40B4-BE49-F238E27FC236}">
                <a16:creationId xmlns:a16="http://schemas.microsoft.com/office/drawing/2014/main" id="{935B6BAC-A1FF-B4A0-4827-6478CE271A31}"/>
              </a:ext>
            </a:extLst>
          </p:cNvPr>
          <p:cNvSpPr txBox="1"/>
          <p:nvPr/>
        </p:nvSpPr>
        <p:spPr>
          <a:xfrm>
            <a:off x="1302970" y="5704310"/>
            <a:ext cx="10151498" cy="369332"/>
          </a:xfrm>
          <a:prstGeom prst="rect">
            <a:avLst/>
          </a:prstGeom>
          <a:noFill/>
        </p:spPr>
        <p:txBody>
          <a:bodyPr wrap="square">
            <a:spAutoFit/>
          </a:bodyPr>
          <a:lstStyle/>
          <a:p>
            <a:r>
              <a:rPr lang="zh-TW" altLang="en-US" dirty="0"/>
              <a:t>https://www.youtube.com/watch?v=TOZZ0iWdrO0&amp;t=1203s&amp;ab_channel=SusanthSutheesh</a:t>
            </a:r>
          </a:p>
        </p:txBody>
      </p:sp>
    </p:spTree>
    <p:extLst>
      <p:ext uri="{BB962C8B-B14F-4D97-AF65-F5344CB8AC3E}">
        <p14:creationId xmlns:p14="http://schemas.microsoft.com/office/powerpoint/2010/main" val="3819685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5F8A169-EFE5-09AE-6246-7604BEB8C9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452" y="653174"/>
            <a:ext cx="11027096" cy="5551651"/>
          </a:xfrm>
          <a:prstGeom prst="rect">
            <a:avLst/>
          </a:prstGeom>
        </p:spPr>
      </p:pic>
    </p:spTree>
    <p:extLst>
      <p:ext uri="{BB962C8B-B14F-4D97-AF65-F5344CB8AC3E}">
        <p14:creationId xmlns:p14="http://schemas.microsoft.com/office/powerpoint/2010/main" val="29895392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E616243D-62F1-ED1F-6FC3-E4CDF3A0981F}"/>
              </a:ext>
            </a:extLst>
          </p:cNvPr>
          <p:cNvSpPr txBox="1"/>
          <p:nvPr/>
        </p:nvSpPr>
        <p:spPr>
          <a:xfrm>
            <a:off x="1697691" y="3044279"/>
            <a:ext cx="8432245" cy="769441"/>
          </a:xfrm>
          <a:prstGeom prst="rect">
            <a:avLst/>
          </a:prstGeom>
          <a:noFill/>
        </p:spPr>
        <p:txBody>
          <a:bodyPr wrap="none" rtlCol="0">
            <a:spAutoFit/>
          </a:bodyPr>
          <a:lstStyle/>
          <a:p>
            <a:r>
              <a:rPr lang="en-US" altLang="zh-TW" sz="4400" dirty="0"/>
              <a:t>Lesson 2: Conversational AI in Azure</a:t>
            </a:r>
            <a:endParaRPr lang="zh-TW" altLang="en-US" sz="4400" dirty="0"/>
          </a:p>
        </p:txBody>
      </p:sp>
    </p:spTree>
    <p:extLst>
      <p:ext uri="{BB962C8B-B14F-4D97-AF65-F5344CB8AC3E}">
        <p14:creationId xmlns:p14="http://schemas.microsoft.com/office/powerpoint/2010/main" val="3790830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73565-9102-A046-653A-88446B2008F5}"/>
              </a:ext>
            </a:extLst>
          </p:cNvPr>
          <p:cNvSpPr>
            <a:spLocks noGrp="1"/>
          </p:cNvSpPr>
          <p:nvPr>
            <p:ph type="title"/>
          </p:nvPr>
        </p:nvSpPr>
        <p:spPr>
          <a:xfrm>
            <a:off x="838200" y="365126"/>
            <a:ext cx="10515600" cy="764428"/>
          </a:xfrm>
        </p:spPr>
        <p:txBody>
          <a:bodyPr/>
          <a:lstStyle/>
          <a:p>
            <a:r>
              <a:rPr lang="en-US" altLang="zh-TW" dirty="0">
                <a:latin typeface="+mn-lt"/>
              </a:rPr>
              <a:t>The </a:t>
            </a:r>
            <a:r>
              <a:rPr lang="en-US" altLang="zh-TW" dirty="0" err="1">
                <a:latin typeface="+mn-lt"/>
              </a:rPr>
              <a:t>QnA</a:t>
            </a:r>
            <a:r>
              <a:rPr lang="en-US" altLang="zh-TW" dirty="0">
                <a:latin typeface="+mn-lt"/>
              </a:rPr>
              <a:t> Maker Service</a:t>
            </a:r>
            <a:endParaRPr lang="zh-TW" altLang="en-US" dirty="0">
              <a:latin typeface="+mn-lt"/>
            </a:endParaRPr>
          </a:p>
        </p:txBody>
      </p:sp>
      <p:pic>
        <p:nvPicPr>
          <p:cNvPr id="3" name="圖片 2">
            <a:extLst>
              <a:ext uri="{FF2B5EF4-FFF2-40B4-BE49-F238E27FC236}">
                <a16:creationId xmlns:a16="http://schemas.microsoft.com/office/drawing/2014/main" id="{E59AF4D1-A290-F615-85C5-B66808AACFC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2887" y="1802926"/>
            <a:ext cx="11706225" cy="3909646"/>
          </a:xfrm>
          <a:prstGeom prst="rect">
            <a:avLst/>
          </a:prstGeom>
        </p:spPr>
      </p:pic>
    </p:spTree>
    <p:extLst>
      <p:ext uri="{BB962C8B-B14F-4D97-AF65-F5344CB8AC3E}">
        <p14:creationId xmlns:p14="http://schemas.microsoft.com/office/powerpoint/2010/main" val="1478924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6F2E94-6DF6-5FE9-F7C3-5778CEBE836F}"/>
              </a:ext>
            </a:extLst>
          </p:cNvPr>
          <p:cNvSpPr>
            <a:spLocks noGrp="1"/>
          </p:cNvSpPr>
          <p:nvPr>
            <p:ph type="title"/>
          </p:nvPr>
        </p:nvSpPr>
        <p:spPr>
          <a:xfrm>
            <a:off x="838200" y="365126"/>
            <a:ext cx="10515600" cy="813044"/>
          </a:xfrm>
        </p:spPr>
        <p:txBody>
          <a:bodyPr/>
          <a:lstStyle/>
          <a:p>
            <a:r>
              <a:rPr lang="en-US" altLang="zh-TW" dirty="0">
                <a:latin typeface="+mn-lt"/>
              </a:rPr>
              <a:t>Azure Bot Service</a:t>
            </a:r>
            <a:endParaRPr lang="zh-TW" altLang="en-US" dirty="0">
              <a:latin typeface="+mn-lt"/>
            </a:endParaRPr>
          </a:p>
        </p:txBody>
      </p:sp>
      <p:pic>
        <p:nvPicPr>
          <p:cNvPr id="3" name="圖片 2">
            <a:extLst>
              <a:ext uri="{FF2B5EF4-FFF2-40B4-BE49-F238E27FC236}">
                <a16:creationId xmlns:a16="http://schemas.microsoft.com/office/drawing/2014/main" id="{6E793465-9BA8-3FE1-53DF-02E0E96A0B8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0915" y="1055076"/>
            <a:ext cx="10490169" cy="5802923"/>
          </a:xfrm>
          <a:prstGeom prst="rect">
            <a:avLst/>
          </a:prstGeom>
        </p:spPr>
      </p:pic>
    </p:spTree>
    <p:extLst>
      <p:ext uri="{BB962C8B-B14F-4D97-AF65-F5344CB8AC3E}">
        <p14:creationId xmlns:p14="http://schemas.microsoft.com/office/powerpoint/2010/main" val="28687730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0398F-93F5-4B3C-9C5C-0D4178348462}"/>
              </a:ext>
            </a:extLst>
          </p:cNvPr>
          <p:cNvSpPr>
            <a:spLocks noChangeArrowheads="1"/>
          </p:cNvSpPr>
          <p:nvPr/>
        </p:nvSpPr>
        <p:spPr bwMode="auto">
          <a:xfrm>
            <a:off x="365759" y="-95042"/>
            <a:ext cx="10372825" cy="704808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Microsoft Azure Virtual Training Day: AI Fundamentals</a:t>
            </a:r>
            <a:endParaRPr kumimoji="0" lang="zh-TW" altLang="zh-TW"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[AI-900考試報名流程]：建議可將此份檔案下載儲存以便後續參考</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全程參與課程贈送價值$75美元AI-900考照資格，將會在課程結束後約2~3個工作天收到感謝信，考試費用折抵流程請參考此檔案: </a:t>
            </a: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hlinkClick r:id="rId2"/>
              </a:rPr>
              <a:t>https://1drv.ms/u/s!AlBQV0Wm1IpxgVOsYL8D3lJk8FlW?e=auIlH8</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[AI-900免費考試資格使用期限] :</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特別注意，折扣資格使用期限至6/30/2021，務必於期限內完成考試報名</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[今日學習內容歡迎後續至官網做延伸學習]</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hlinkClick r:id="rId3"/>
              </a:rPr>
              <a:t>https://docs.microsoft.com/zh-tw/learn/paths/get-started-with-artificial-intelligence-on-azure/?WT.mc_id=AZ-MVP-5003856</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[AI-900 考試範疇]</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hlinkClick r:id="rId4"/>
              </a:rPr>
              <a:t>https://docs.microsoft.com/zh-tw/learn/certifications/exams/ai-900?WT.mc_id=AZ-MVP-5003856</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[貼心提醒]:</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考試可以選擇至實體考場or在家線上考，由於疫情期間考場不一定都仍開放現場考試，建議作法為: 請大家參考考試報名流程檔案第七頁，請先不要點選「Claim」，點了就代表要使用掉此折扣進行報名，先直接進行下一步"選擇考場"，當輸入您的地址後，系統會顯示幾個離您的地址最近的考試中心，您可以打去想報考的考試中心詢問是否仍接受現場考試，建議都先電話確認後再進行考試報名。</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[若您選擇"在家或是辦公室進行線上考"]</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會有一些規定可以先參考以下文章，待大家完成免費考試報名後，會收到一封信請您做系統測試及詳閱考試說明，可以參考信上說明及下列提供的兩篇文章分享，謝謝! </a:t>
            </a: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hlinkClick r:id="rId5"/>
              </a:rPr>
              <a:t>https://blog.alantsai.net/posts/2020/04/microsoft-certification-03-how-to-schedule-an-exam-use-az-203-as-example</a:t>
            </a: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 </a:t>
            </a: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hlinkClick r:id="rId6"/>
              </a:rPr>
              <a:t>https://blog.alantsai.net/posts/2020/06/microsoft-certification-04-how-to-take-exam-from-home-or-office</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[更多關於Responsible AI]</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hlinkClick r:id="rId7"/>
              </a:rPr>
              <a:t>https://www.microsoft.com/en-us/ai/responsible-ai?rtc=1&amp;WT.mc_id=AZ-MVP-5003856</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[動手操作目前的Demo]</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hlinkClick r:id="rId8"/>
              </a:rPr>
              <a:t>https://aidemos.microsoft.com/guidelines-for-human-ai-interaction/demo?WT.mc_id=AZ-MVP-5003856</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[今日學習內容也可至官網延伸學習]</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hlinkClick r:id="rId3"/>
              </a:rPr>
              <a:t>https://docs.microsoft.com/zh-tw/learn/paths/get-started-with-artificial-intelligence-on-azure/?WT.mc_id=AZ-MVP-5003856</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[Demo - 運用 Azure Machine Learning 製作無程式碼的預測模型]</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hlinkClick r:id="rId9"/>
              </a:rPr>
              <a:t>https://docs.microsoft.com/zh-tw/learn/paths/create-no-code-predictive-models-azure-machine-learning/?WT.mc_id=AZ-MVP-5003856</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[在 Azure Machine Learning 中使用自動化機器學習]</a:t>
            </a:r>
            <a:endPar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hlinkClick r:id="rId10"/>
              </a:rPr>
              <a:t>https://docs.microsoft.com/zh-tw/learn/modules/use-automated-machine-learning/?WT.mc_id=AZ-MVP-5003856</a:t>
            </a:r>
            <a:br>
              <a:rPr lang="it-IT" altLang="zh-TW" b="1" dirty="0"/>
            </a:br>
            <a:r>
              <a:rPr lang="it-IT" altLang="zh-TW" sz="1000" b="1" dirty="0"/>
              <a:t>[Computer Vision Demo]</a:t>
            </a:r>
          </a:p>
          <a:p>
            <a:r>
              <a:rPr lang="it-IT" altLang="zh-TW" sz="1000" dirty="0">
                <a:hlinkClick r:id="rId11"/>
              </a:rPr>
              <a:t>https://aidemos.microsoft.com/computer-vision?WT.mc_id=AZ-MVP-5003856</a:t>
            </a:r>
            <a:endParaRPr lang="it-IT" altLang="zh-TW" sz="1000" dirty="0"/>
          </a:p>
          <a:p>
            <a:r>
              <a:rPr lang="it-IT" altLang="zh-TW" sz="1000" b="1" dirty="0"/>
              <a:t>[</a:t>
            </a:r>
            <a:r>
              <a:rPr lang="zh-TW" altLang="it-IT" sz="1000" b="1" dirty="0"/>
              <a:t>使用自訂視覺服務分類影像</a:t>
            </a:r>
            <a:r>
              <a:rPr lang="it-IT" altLang="zh-TW" sz="1000" b="1" dirty="0"/>
              <a:t>]</a:t>
            </a:r>
          </a:p>
          <a:p>
            <a:r>
              <a:rPr lang="it-IT" altLang="zh-TW" sz="1000" dirty="0">
                <a:hlinkClick r:id="rId12"/>
              </a:rPr>
              <a:t>https://docs.microsoft.com/zh-tw/learn/modules/classify-images-custom-vision/?WT.mc_id=AZ-MVP-5003856</a:t>
            </a:r>
            <a:endParaRPr lang="it-IT" altLang="zh-TW" sz="1000" dirty="0"/>
          </a:p>
          <a:p>
            <a:r>
              <a:rPr lang="it-IT" altLang="zh-TW" sz="1000" b="1" dirty="0"/>
              <a:t>[</a:t>
            </a:r>
            <a:r>
              <a:rPr lang="zh-TW" altLang="it-IT" sz="1000" b="1" dirty="0"/>
              <a:t>練習 </a:t>
            </a:r>
            <a:r>
              <a:rPr lang="it-IT" altLang="zh-TW" sz="1000" b="1" dirty="0"/>
              <a:t>- </a:t>
            </a:r>
            <a:r>
              <a:rPr lang="zh-TW" altLang="it-IT" sz="1000" b="1" dirty="0"/>
              <a:t>建立影像分類解決方案</a:t>
            </a:r>
            <a:r>
              <a:rPr lang="it-IT" altLang="zh-TW" sz="1000" b="1" dirty="0"/>
              <a:t>]</a:t>
            </a:r>
          </a:p>
          <a:p>
            <a:r>
              <a:rPr lang="it-IT" altLang="zh-TW" sz="1000" dirty="0">
                <a:hlinkClick r:id="rId13"/>
              </a:rPr>
              <a:t>https://docs.microsoft.com/zh-tw/learn/modules/classify-images-custom-vision/3-create-image-classifier?WT.mc_id=AZ-MVP-5003856</a:t>
            </a:r>
            <a:endParaRPr lang="it-IT" altLang="zh-TW" sz="1000" dirty="0"/>
          </a:p>
          <a:p>
            <a:r>
              <a:rPr lang="it-IT" altLang="zh-TW" sz="1000" b="1" dirty="0"/>
              <a:t>[</a:t>
            </a:r>
            <a:r>
              <a:rPr lang="zh-TW" altLang="it-IT" sz="1000" b="1" dirty="0"/>
              <a:t>探索 </a:t>
            </a:r>
            <a:r>
              <a:rPr lang="it-IT" altLang="zh-TW" sz="1000" b="1" dirty="0"/>
              <a:t>Microsoft Azure </a:t>
            </a:r>
            <a:r>
              <a:rPr lang="zh-TW" altLang="it-IT" sz="1000" b="1" dirty="0"/>
              <a:t>中的電腦視覺</a:t>
            </a:r>
            <a:r>
              <a:rPr lang="it-IT" altLang="zh-TW" sz="1000" b="1" dirty="0"/>
              <a:t>]</a:t>
            </a:r>
          </a:p>
          <a:p>
            <a:r>
              <a:rPr lang="it-IT" altLang="zh-TW" sz="1000" dirty="0">
                <a:hlinkClick r:id="rId14"/>
              </a:rPr>
              <a:t>https://docs.microsoft.com/zh-tw/learn/paths/explore-computer-vision-microsoft-azure/?WT.mc_id=AZ-MVP-5003856</a:t>
            </a:r>
            <a:br>
              <a:rPr lang="en-US" altLang="zh-TW" b="1" dirty="0"/>
            </a:br>
            <a:r>
              <a:rPr lang="en-US" altLang="zh-TW" sz="1000" b="1" dirty="0"/>
              <a:t>[Text Analytics]</a:t>
            </a:r>
          </a:p>
          <a:p>
            <a:r>
              <a:rPr lang="en-US" altLang="zh-TW" sz="1000" dirty="0">
                <a:hlinkClick r:id="rId15"/>
              </a:rPr>
              <a:t>https://aidemos.microsoft.com/text-analytics?WT.mc_id=AZ-MVP-5003856</a:t>
            </a:r>
            <a:endParaRPr lang="en-US" altLang="zh-TW" sz="1000" dirty="0"/>
          </a:p>
          <a:p>
            <a:r>
              <a:rPr lang="en-US" altLang="zh-TW" sz="1000" b="1" dirty="0"/>
              <a:t>[</a:t>
            </a:r>
            <a:r>
              <a:rPr lang="zh-TW" altLang="en-US" sz="1000" b="1" dirty="0"/>
              <a:t>使用 </a:t>
            </a:r>
            <a:r>
              <a:rPr lang="en-US" altLang="zh-TW" sz="1000" b="1" dirty="0"/>
              <a:t>Language Understanding </a:t>
            </a:r>
            <a:r>
              <a:rPr lang="zh-TW" altLang="en-US" sz="1000" b="1" dirty="0"/>
              <a:t>建立語言模型</a:t>
            </a:r>
            <a:r>
              <a:rPr lang="en-US" altLang="zh-TW" sz="1000" b="1" dirty="0"/>
              <a:t>]</a:t>
            </a:r>
          </a:p>
          <a:p>
            <a:r>
              <a:rPr lang="en-US" altLang="zh-TW" sz="1000" dirty="0">
                <a:hlinkClick r:id="rId16"/>
              </a:rPr>
              <a:t>https://docs.microsoft.com/zh-tw/learn/modules/create-language-model-with-language-understanding/?WT.mc_id=AZ-MVP-5003856</a:t>
            </a:r>
            <a:endParaRPr lang="en-US" altLang="zh-TW" sz="1000" dirty="0"/>
          </a:p>
          <a:p>
            <a:r>
              <a:rPr lang="en-US" altLang="zh-TW" sz="1000" b="1" dirty="0"/>
              <a:t>[Azure Health Bot]</a:t>
            </a:r>
          </a:p>
          <a:p>
            <a:r>
              <a:rPr lang="en-US" altLang="zh-TW" sz="1000" dirty="0">
                <a:hlinkClick r:id="rId17"/>
              </a:rPr>
              <a:t>https://www.microsoft.com/en-us/research/project/health-bot/?WT.mc_id=AZ-MVP-5003856</a:t>
            </a:r>
            <a:endParaRPr lang="en-US" altLang="zh-TW" sz="1000" dirty="0"/>
          </a:p>
          <a:p>
            <a:r>
              <a:rPr lang="en-US" altLang="zh-TW" sz="1000" b="1" dirty="0"/>
              <a:t>[</a:t>
            </a:r>
            <a:r>
              <a:rPr lang="zh-TW" altLang="en-US" sz="1000" b="1" dirty="0"/>
              <a:t>建立交談式 </a:t>
            </a:r>
            <a:r>
              <a:rPr lang="en-US" altLang="zh-TW" sz="1000" b="1" dirty="0"/>
              <a:t>AI </a:t>
            </a:r>
            <a:r>
              <a:rPr lang="zh-TW" altLang="en-US" sz="1000" b="1" dirty="0"/>
              <a:t>解決方案</a:t>
            </a:r>
            <a:r>
              <a:rPr lang="en-US" altLang="zh-TW" sz="1000" b="1" dirty="0"/>
              <a:t>]</a:t>
            </a:r>
          </a:p>
          <a:p>
            <a:r>
              <a:rPr lang="en-US" altLang="zh-TW" sz="1000" dirty="0">
                <a:hlinkClick r:id="rId18"/>
              </a:rPr>
              <a:t>https://docs.microsoft.com/zh-tw/learn/paths/create-conversational-ai-solutions/?WT.mc_id=AZ-MVP-5003856</a:t>
            </a:r>
            <a:endParaRPr lang="en-US" altLang="zh-TW" sz="1000" dirty="0"/>
          </a:p>
        </p:txBody>
      </p:sp>
    </p:spTree>
    <p:extLst>
      <p:ext uri="{BB962C8B-B14F-4D97-AF65-F5344CB8AC3E}">
        <p14:creationId xmlns:p14="http://schemas.microsoft.com/office/powerpoint/2010/main" val="907704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1667EC7-860F-434A-B57C-17B1F76819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44326"/>
            <a:ext cx="12192000" cy="6169348"/>
          </a:xfrm>
          <a:prstGeom prst="rect">
            <a:avLst/>
          </a:prstGeom>
        </p:spPr>
      </p:pic>
    </p:spTree>
    <p:extLst>
      <p:ext uri="{BB962C8B-B14F-4D97-AF65-F5344CB8AC3E}">
        <p14:creationId xmlns:p14="http://schemas.microsoft.com/office/powerpoint/2010/main" val="630295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A3DA1AB5-F344-2773-1096-4EFDE5D71E63}"/>
              </a:ext>
            </a:extLst>
          </p:cNvPr>
          <p:cNvSpPr txBox="1"/>
          <p:nvPr/>
        </p:nvSpPr>
        <p:spPr>
          <a:xfrm>
            <a:off x="584330" y="3013501"/>
            <a:ext cx="11023339" cy="830997"/>
          </a:xfrm>
          <a:prstGeom prst="rect">
            <a:avLst/>
          </a:prstGeom>
          <a:noFill/>
        </p:spPr>
        <p:txBody>
          <a:bodyPr wrap="none" rtlCol="0">
            <a:spAutoFit/>
          </a:bodyPr>
          <a:lstStyle/>
          <a:p>
            <a:r>
              <a:rPr lang="en-US" altLang="zh-TW" sz="4800" dirty="0"/>
              <a:t>Lesson 1: Introduction to Machine Learning</a:t>
            </a:r>
            <a:endParaRPr lang="zh-TW" altLang="en-US" sz="4800" dirty="0"/>
          </a:p>
        </p:txBody>
      </p:sp>
    </p:spTree>
    <p:extLst>
      <p:ext uri="{BB962C8B-B14F-4D97-AF65-F5344CB8AC3E}">
        <p14:creationId xmlns:p14="http://schemas.microsoft.com/office/powerpoint/2010/main" val="3919787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E9CB9A-2B93-B4FB-FD10-5B0302BB2553}"/>
              </a:ext>
            </a:extLst>
          </p:cNvPr>
          <p:cNvSpPr>
            <a:spLocks noGrp="1"/>
          </p:cNvSpPr>
          <p:nvPr>
            <p:ph type="title"/>
          </p:nvPr>
        </p:nvSpPr>
        <p:spPr>
          <a:xfrm>
            <a:off x="838200" y="365126"/>
            <a:ext cx="10515600" cy="643404"/>
          </a:xfrm>
        </p:spPr>
        <p:txBody>
          <a:bodyPr>
            <a:normAutofit fontScale="90000"/>
          </a:bodyPr>
          <a:lstStyle/>
          <a:p>
            <a:r>
              <a:rPr lang="en-US" altLang="zh-TW" dirty="0">
                <a:latin typeface="+mn-lt"/>
              </a:rPr>
              <a:t>What is Machine Learning</a:t>
            </a:r>
            <a:endParaRPr lang="zh-TW" altLang="en-US" dirty="0">
              <a:latin typeface="+mn-lt"/>
            </a:endParaRPr>
          </a:p>
        </p:txBody>
      </p:sp>
      <p:pic>
        <p:nvPicPr>
          <p:cNvPr id="3" name="圖片 2">
            <a:extLst>
              <a:ext uri="{FF2B5EF4-FFF2-40B4-BE49-F238E27FC236}">
                <a16:creationId xmlns:a16="http://schemas.microsoft.com/office/drawing/2014/main" id="{D1685E8D-B964-C123-1F4C-7406671A64B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4874" y="1318846"/>
            <a:ext cx="10642252" cy="5150797"/>
          </a:xfrm>
          <a:prstGeom prst="rect">
            <a:avLst/>
          </a:prstGeom>
        </p:spPr>
      </p:pic>
    </p:spTree>
    <p:extLst>
      <p:ext uri="{BB962C8B-B14F-4D97-AF65-F5344CB8AC3E}">
        <p14:creationId xmlns:p14="http://schemas.microsoft.com/office/powerpoint/2010/main" val="1738582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14339C2-5011-430F-8A3C-76B850D56C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655" y="0"/>
            <a:ext cx="11498690" cy="6858000"/>
          </a:xfrm>
          <a:prstGeom prst="rect">
            <a:avLst/>
          </a:prstGeom>
        </p:spPr>
      </p:pic>
    </p:spTree>
    <p:extLst>
      <p:ext uri="{BB962C8B-B14F-4D97-AF65-F5344CB8AC3E}">
        <p14:creationId xmlns:p14="http://schemas.microsoft.com/office/powerpoint/2010/main" val="1629548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C34C8FF-BD1B-45F5-9561-5794686E17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569" y="0"/>
            <a:ext cx="12058862" cy="6858000"/>
          </a:xfrm>
          <a:prstGeom prst="rect">
            <a:avLst/>
          </a:prstGeom>
        </p:spPr>
      </p:pic>
      <p:sp>
        <p:nvSpPr>
          <p:cNvPr id="3" name="文字方塊 2">
            <a:extLst>
              <a:ext uri="{FF2B5EF4-FFF2-40B4-BE49-F238E27FC236}">
                <a16:creationId xmlns:a16="http://schemas.microsoft.com/office/drawing/2014/main" id="{3CD86BC4-7D6D-ED23-E446-E8EE19F8AED0}"/>
              </a:ext>
            </a:extLst>
          </p:cNvPr>
          <p:cNvSpPr txBox="1"/>
          <p:nvPr/>
        </p:nvSpPr>
        <p:spPr>
          <a:xfrm>
            <a:off x="4114800" y="561738"/>
            <a:ext cx="1268361" cy="646331"/>
          </a:xfrm>
          <a:prstGeom prst="rect">
            <a:avLst/>
          </a:prstGeom>
          <a:noFill/>
        </p:spPr>
        <p:txBody>
          <a:bodyPr wrap="square" rtlCol="0">
            <a:spAutoFit/>
          </a:bodyPr>
          <a:lstStyle/>
          <a:p>
            <a:r>
              <a:rPr lang="zh-TW" altLang="en-US" dirty="0"/>
              <a:t>特徵</a:t>
            </a:r>
            <a:r>
              <a:rPr lang="en-US" altLang="zh-TW" dirty="0"/>
              <a:t>:</a:t>
            </a:r>
            <a:r>
              <a:rPr lang="zh-TW" altLang="en-US" dirty="0"/>
              <a:t> </a:t>
            </a:r>
            <a:r>
              <a:rPr lang="en-US" altLang="zh-TW" dirty="0"/>
              <a:t>X</a:t>
            </a:r>
          </a:p>
          <a:p>
            <a:r>
              <a:rPr lang="zh-TW" altLang="en-US" dirty="0"/>
              <a:t>標籤</a:t>
            </a:r>
            <a:r>
              <a:rPr lang="en-US" altLang="zh-TW" dirty="0"/>
              <a:t>:</a:t>
            </a:r>
            <a:r>
              <a:rPr lang="zh-TW" altLang="en-US" dirty="0"/>
              <a:t> </a:t>
            </a:r>
            <a:r>
              <a:rPr lang="en-US" altLang="zh-TW" dirty="0"/>
              <a:t>Y</a:t>
            </a:r>
            <a:endParaRPr lang="zh-TW" altLang="en-US" dirty="0"/>
          </a:p>
        </p:txBody>
      </p:sp>
    </p:spTree>
    <p:extLst>
      <p:ext uri="{BB962C8B-B14F-4D97-AF65-F5344CB8AC3E}">
        <p14:creationId xmlns:p14="http://schemas.microsoft.com/office/powerpoint/2010/main" val="3948561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06083C6-97B1-EA38-A715-076E67B669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858" y="331201"/>
            <a:ext cx="11686283" cy="6195597"/>
          </a:xfrm>
          <a:prstGeom prst="rect">
            <a:avLst/>
          </a:prstGeom>
        </p:spPr>
      </p:pic>
    </p:spTree>
    <p:extLst>
      <p:ext uri="{BB962C8B-B14F-4D97-AF65-F5344CB8AC3E}">
        <p14:creationId xmlns:p14="http://schemas.microsoft.com/office/powerpoint/2010/main" val="3125758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6CEB0477-AD82-35F1-CA0D-D1A031033C41}"/>
              </a:ext>
            </a:extLst>
          </p:cNvPr>
          <p:cNvSpPr txBox="1"/>
          <p:nvPr/>
        </p:nvSpPr>
        <p:spPr>
          <a:xfrm>
            <a:off x="744582" y="1031966"/>
            <a:ext cx="5567727" cy="3970318"/>
          </a:xfrm>
          <a:prstGeom prst="rect">
            <a:avLst/>
          </a:prstGeom>
          <a:noFill/>
        </p:spPr>
        <p:txBody>
          <a:bodyPr wrap="square" rtlCol="0">
            <a:spAutoFit/>
          </a:bodyPr>
          <a:lstStyle/>
          <a:p>
            <a:r>
              <a:rPr lang="en-US" altLang="zh-TW" sz="3600" b="1" dirty="0">
                <a:latin typeface="微軟正黑體" panose="020B0604030504040204" pitchFamily="34" charset="-120"/>
                <a:ea typeface="微軟正黑體" panose="020B0604030504040204" pitchFamily="34" charset="-120"/>
              </a:rPr>
              <a:t>Classification (</a:t>
            </a:r>
            <a:r>
              <a:rPr lang="zh-TW" altLang="en-US" sz="3600" b="1" dirty="0">
                <a:latin typeface="微軟正黑體" panose="020B0604030504040204" pitchFamily="34" charset="-120"/>
                <a:ea typeface="微軟正黑體" panose="020B0604030504040204" pitchFamily="34" charset="-120"/>
              </a:rPr>
              <a:t>分類）</a:t>
            </a:r>
            <a:endParaRPr lang="en-US" altLang="zh-TW" sz="3600" b="1"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分類是一種形式，用於預測項目屬於哪個</a:t>
            </a:r>
            <a:r>
              <a:rPr lang="zh-TW" altLang="en-US" dirty="0">
                <a:solidFill>
                  <a:srgbClr val="FF0000"/>
                </a:solidFill>
                <a:latin typeface="微軟正黑體" panose="020B0604030504040204" pitchFamily="34" charset="-120"/>
                <a:ea typeface="微軟正黑體" panose="020B0604030504040204" pitchFamily="34" charset="-120"/>
              </a:rPr>
              <a:t>類別</a:t>
            </a:r>
            <a:r>
              <a:rPr lang="zh-TW" altLang="en-US" dirty="0">
                <a:latin typeface="微軟正黑體" panose="020B0604030504040204" pitchFamily="34" charset="-120"/>
                <a:ea typeface="微軟正黑體" panose="020B0604030504040204" pitchFamily="34" charset="-120"/>
              </a:rPr>
              <a:t>的機器學習的概念</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例如：健康診所可能會使用患者的</a:t>
            </a:r>
            <a:r>
              <a:rPr lang="zh-TW" altLang="en-US" dirty="0">
                <a:solidFill>
                  <a:srgbClr val="FF0000"/>
                </a:solidFill>
                <a:latin typeface="微軟正黑體" panose="020B0604030504040204" pitchFamily="34" charset="-120"/>
                <a:ea typeface="微軟正黑體" panose="020B0604030504040204" pitchFamily="34" charset="-120"/>
              </a:rPr>
              <a:t>特徵</a:t>
            </a:r>
            <a:r>
              <a:rPr lang="zh-TW" altLang="en-US" dirty="0">
                <a:latin typeface="微軟正黑體" panose="020B0604030504040204" pitchFamily="34" charset="-120"/>
                <a:ea typeface="微軟正黑體" panose="020B0604030504040204" pitchFamily="34" charset="-120"/>
              </a:rPr>
              <a:t>，例如年齡、血壓等來預測患者是否有患糖尿病的風險</a:t>
            </a:r>
            <a:endParaRPr lang="en-US" altLang="zh-TW" dirty="0">
              <a:latin typeface="微軟正黑體" panose="020B0604030504040204" pitchFamily="34" charset="-120"/>
              <a:ea typeface="微軟正黑體" panose="020B0604030504040204" pitchFamily="34" charset="-120"/>
            </a:endParaRPr>
          </a:p>
          <a:p>
            <a:r>
              <a:rPr lang="zh-TW" altLang="en-US" dirty="0">
                <a:solidFill>
                  <a:srgbClr val="FF0000"/>
                </a:solidFill>
                <a:latin typeface="微軟正黑體" panose="020B0604030504040204" pitchFamily="34" charset="-120"/>
                <a:ea typeface="微軟正黑體" panose="020B0604030504040204" pitchFamily="34" charset="-120"/>
              </a:rPr>
              <a:t>標籤</a:t>
            </a:r>
            <a:r>
              <a:rPr lang="en-US" altLang="zh-TW" dirty="0">
                <a:solidFill>
                  <a:srgbClr val="FF0000"/>
                </a:solidFill>
                <a:latin typeface="微軟正黑體" panose="020B0604030504040204" pitchFamily="34" charset="-120"/>
                <a:ea typeface="微軟正黑體" panose="020B0604030504040204" pitchFamily="34" charset="-120"/>
              </a:rPr>
              <a:t>(label)</a:t>
            </a:r>
            <a:r>
              <a:rPr lang="zh-TW" altLang="en-US" dirty="0">
                <a:latin typeface="微軟正黑體" panose="020B0604030504040204" pitchFamily="34" charset="-120"/>
                <a:ea typeface="微軟正黑體" panose="020B0604030504040204" pitchFamily="34" charset="-120"/>
              </a:rPr>
              <a:t>是</a:t>
            </a: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或</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的分類，代表非糖尿病或糖尿病</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回歸分類是監督機器學習技術的一個例子，你可以在其中訓練使用包含標籤的特徵和非值的數據進行建模，以便</a:t>
            </a:r>
            <a:r>
              <a:rPr lang="zh-TW" altLang="en-US" dirty="0">
                <a:solidFill>
                  <a:srgbClr val="FF0000"/>
                </a:solidFill>
                <a:latin typeface="微軟正黑體" panose="020B0604030504040204" pitchFamily="34" charset="-120"/>
                <a:ea typeface="微軟正黑體" panose="020B0604030504040204" pitchFamily="34" charset="-120"/>
              </a:rPr>
              <a:t>模型學習將特徵組合到標籤上</a:t>
            </a:r>
            <a:r>
              <a:rPr lang="zh-TW" altLang="en-US" dirty="0">
                <a:latin typeface="微軟正黑體" panose="020B0604030504040204" pitchFamily="34" charset="-120"/>
                <a:ea typeface="微軟正黑體" panose="020B0604030504040204" pitchFamily="34" charset="-120"/>
              </a:rPr>
              <a:t>，然後在訓練完成後，可以使用經過訓練的模型來</a:t>
            </a:r>
            <a:r>
              <a:rPr lang="zh-TW" altLang="en-US" dirty="0">
                <a:solidFill>
                  <a:srgbClr val="FF0000"/>
                </a:solidFill>
                <a:latin typeface="微軟正黑體" panose="020B0604030504040204" pitchFamily="34" charset="-120"/>
                <a:ea typeface="微軟正黑體" panose="020B0604030504040204" pitchFamily="34" charset="-120"/>
              </a:rPr>
              <a:t>預測新項目的標籤</a:t>
            </a:r>
            <a:r>
              <a:rPr lang="zh-TW" altLang="en-US" dirty="0">
                <a:latin typeface="微軟正黑體" panose="020B0604030504040204" pitchFamily="34" charset="-120"/>
                <a:ea typeface="微軟正黑體" panose="020B0604030504040204" pitchFamily="34" charset="-120"/>
              </a:rPr>
              <a:t>，標籤是未知的</a:t>
            </a:r>
          </a:p>
        </p:txBody>
      </p:sp>
      <p:pic>
        <p:nvPicPr>
          <p:cNvPr id="4" name="圖片 3">
            <a:extLst>
              <a:ext uri="{FF2B5EF4-FFF2-40B4-BE49-F238E27FC236}">
                <a16:creationId xmlns:a16="http://schemas.microsoft.com/office/drawing/2014/main" id="{2A89331B-F86A-3A7D-5006-18E287C6E5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70916" y="1917688"/>
            <a:ext cx="4488569" cy="2343353"/>
          </a:xfrm>
          <a:prstGeom prst="rect">
            <a:avLst/>
          </a:prstGeom>
        </p:spPr>
      </p:pic>
    </p:spTree>
    <p:extLst>
      <p:ext uri="{BB962C8B-B14F-4D97-AF65-F5344CB8AC3E}">
        <p14:creationId xmlns:p14="http://schemas.microsoft.com/office/powerpoint/2010/main" val="3864070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C625806-2B99-48A1-932D-DEC1B47DAB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69016"/>
            <a:ext cx="12192000" cy="6319968"/>
          </a:xfrm>
          <a:prstGeom prst="rect">
            <a:avLst/>
          </a:prstGeom>
        </p:spPr>
      </p:pic>
    </p:spTree>
    <p:extLst>
      <p:ext uri="{BB962C8B-B14F-4D97-AF65-F5344CB8AC3E}">
        <p14:creationId xmlns:p14="http://schemas.microsoft.com/office/powerpoint/2010/main" val="1297392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C4BF309-9F0F-4381-946B-31DFB56BF97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92652"/>
            <a:ext cx="12192000" cy="6472696"/>
          </a:xfrm>
          <a:prstGeom prst="rect">
            <a:avLst/>
          </a:prstGeom>
        </p:spPr>
      </p:pic>
    </p:spTree>
    <p:extLst>
      <p:ext uri="{BB962C8B-B14F-4D97-AF65-F5344CB8AC3E}">
        <p14:creationId xmlns:p14="http://schemas.microsoft.com/office/powerpoint/2010/main" val="3949123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47F4976-02FF-42DB-8E48-AB53C42152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32440"/>
            <a:ext cx="12192000" cy="5793120"/>
          </a:xfrm>
          <a:prstGeom prst="rect">
            <a:avLst/>
          </a:prstGeom>
        </p:spPr>
      </p:pic>
    </p:spTree>
    <p:extLst>
      <p:ext uri="{BB962C8B-B14F-4D97-AF65-F5344CB8AC3E}">
        <p14:creationId xmlns:p14="http://schemas.microsoft.com/office/powerpoint/2010/main" val="386229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6CEB0477-AD82-35F1-CA0D-D1A031033C41}"/>
              </a:ext>
            </a:extLst>
          </p:cNvPr>
          <p:cNvSpPr txBox="1"/>
          <p:nvPr/>
        </p:nvSpPr>
        <p:spPr>
          <a:xfrm>
            <a:off x="640079" y="2672181"/>
            <a:ext cx="4645307" cy="2862322"/>
          </a:xfrm>
          <a:prstGeom prst="rect">
            <a:avLst/>
          </a:prstGeom>
          <a:noFill/>
        </p:spPr>
        <p:txBody>
          <a:bodyPr wrap="square" rtlCol="0">
            <a:spAutoFit/>
          </a:bodyPr>
          <a:lstStyle/>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聚類是機器學習的一種形式，用於根據他們的特徵將相似的項目分組到聚類中，例如植物學家可能會測量植物並根據他們比例的相似行對他們進行分組</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聚類就是一個例子，一種無監督的機器學習，你可以在其中訓練模型以純粹基於在環境或特徵方面，沒有以前已知的聚類值或標籤來訓練模型</a:t>
            </a:r>
            <a:endParaRPr lang="en-US" altLang="zh-TW"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67D1B6BD-36E0-56B3-4C07-80EAA164AF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93328" y="1170465"/>
            <a:ext cx="3269351" cy="1253336"/>
          </a:xfrm>
          <a:prstGeom prst="rect">
            <a:avLst/>
          </a:prstGeom>
        </p:spPr>
      </p:pic>
      <p:pic>
        <p:nvPicPr>
          <p:cNvPr id="7" name="圖片 6">
            <a:extLst>
              <a:ext uri="{FF2B5EF4-FFF2-40B4-BE49-F238E27FC236}">
                <a16:creationId xmlns:a16="http://schemas.microsoft.com/office/drawing/2014/main" id="{DA230A12-0648-3DD3-4DB6-AB209F8317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56895" y="3038168"/>
            <a:ext cx="6342218" cy="3657283"/>
          </a:xfrm>
          <a:prstGeom prst="rect">
            <a:avLst/>
          </a:prstGeom>
        </p:spPr>
      </p:pic>
      <p:sp>
        <p:nvSpPr>
          <p:cNvPr id="9" name="文字方塊 8">
            <a:extLst>
              <a:ext uri="{FF2B5EF4-FFF2-40B4-BE49-F238E27FC236}">
                <a16:creationId xmlns:a16="http://schemas.microsoft.com/office/drawing/2014/main" id="{D620E3E1-3691-8D02-2F8B-5BD69D9C1DBA}"/>
              </a:ext>
            </a:extLst>
          </p:cNvPr>
          <p:cNvSpPr txBox="1"/>
          <p:nvPr/>
        </p:nvSpPr>
        <p:spPr>
          <a:xfrm>
            <a:off x="744582" y="847300"/>
            <a:ext cx="6093822" cy="646331"/>
          </a:xfrm>
          <a:prstGeom prst="rect">
            <a:avLst/>
          </a:prstGeom>
          <a:noFill/>
        </p:spPr>
        <p:txBody>
          <a:bodyPr wrap="square">
            <a:spAutoFit/>
          </a:bodyPr>
          <a:lstStyle/>
          <a:p>
            <a:r>
              <a:rPr lang="en-US" altLang="zh-TW" sz="3600" b="1" dirty="0">
                <a:latin typeface="微軟正黑體" panose="020B0604030504040204" pitchFamily="34" charset="-120"/>
                <a:ea typeface="微軟正黑體" panose="020B0604030504040204" pitchFamily="34" charset="-120"/>
              </a:rPr>
              <a:t>Clustering </a:t>
            </a:r>
            <a:r>
              <a:rPr lang="zh-TW" altLang="en-US" sz="3600" b="1" dirty="0">
                <a:latin typeface="微軟正黑體" panose="020B0604030504040204" pitchFamily="34" charset="-120"/>
                <a:ea typeface="微軟正黑體" panose="020B0604030504040204" pitchFamily="34" charset="-120"/>
              </a:rPr>
              <a:t>聚類（分組）</a:t>
            </a:r>
            <a:endParaRPr lang="en-US" altLang="zh-TW" sz="3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79342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F631B09-C7E3-4631-8248-B2C78BA7E3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325" y="0"/>
            <a:ext cx="11979349" cy="6858000"/>
          </a:xfrm>
          <a:prstGeom prst="rect">
            <a:avLst/>
          </a:prstGeom>
        </p:spPr>
      </p:pic>
    </p:spTree>
    <p:extLst>
      <p:ext uri="{BB962C8B-B14F-4D97-AF65-F5344CB8AC3E}">
        <p14:creationId xmlns:p14="http://schemas.microsoft.com/office/powerpoint/2010/main" val="1589342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6BB41E3-65AA-4016-9A53-FB2E768EF1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6483" y="0"/>
            <a:ext cx="11719034" cy="6858000"/>
          </a:xfrm>
          <a:prstGeom prst="rect">
            <a:avLst/>
          </a:prstGeom>
        </p:spPr>
      </p:pic>
    </p:spTree>
    <p:extLst>
      <p:ext uri="{BB962C8B-B14F-4D97-AF65-F5344CB8AC3E}">
        <p14:creationId xmlns:p14="http://schemas.microsoft.com/office/powerpoint/2010/main" val="4284718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36F448F3-EBE5-C762-135F-63612E39188D}"/>
              </a:ext>
            </a:extLst>
          </p:cNvPr>
          <p:cNvSpPr txBox="1"/>
          <p:nvPr/>
        </p:nvSpPr>
        <p:spPr>
          <a:xfrm>
            <a:off x="1758081" y="3013501"/>
            <a:ext cx="8675837" cy="830997"/>
          </a:xfrm>
          <a:prstGeom prst="rect">
            <a:avLst/>
          </a:prstGeom>
          <a:noFill/>
        </p:spPr>
        <p:txBody>
          <a:bodyPr wrap="none" rtlCol="0">
            <a:spAutoFit/>
          </a:bodyPr>
          <a:lstStyle/>
          <a:p>
            <a:r>
              <a:rPr lang="en-US" altLang="zh-TW" sz="4800" dirty="0"/>
              <a:t>Lesson 2: Azure Machine Learning</a:t>
            </a:r>
            <a:endParaRPr lang="zh-TW" altLang="en-US" sz="4800" dirty="0"/>
          </a:p>
        </p:txBody>
      </p:sp>
    </p:spTree>
    <p:extLst>
      <p:ext uri="{BB962C8B-B14F-4D97-AF65-F5344CB8AC3E}">
        <p14:creationId xmlns:p14="http://schemas.microsoft.com/office/powerpoint/2010/main" val="829682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D0FF51A-6543-4700-909D-4CEB2741A4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867" y="0"/>
            <a:ext cx="10378266" cy="6858000"/>
          </a:xfrm>
          <a:prstGeom prst="rect">
            <a:avLst/>
          </a:prstGeom>
        </p:spPr>
      </p:pic>
    </p:spTree>
    <p:extLst>
      <p:ext uri="{BB962C8B-B14F-4D97-AF65-F5344CB8AC3E}">
        <p14:creationId xmlns:p14="http://schemas.microsoft.com/office/powerpoint/2010/main" val="1837946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48F7EB2-A962-4B3B-9F70-91F7ED9526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70380"/>
            <a:ext cx="12192000" cy="5517239"/>
          </a:xfrm>
          <a:prstGeom prst="rect">
            <a:avLst/>
          </a:prstGeom>
        </p:spPr>
      </p:pic>
    </p:spTree>
    <p:extLst>
      <p:ext uri="{BB962C8B-B14F-4D97-AF65-F5344CB8AC3E}">
        <p14:creationId xmlns:p14="http://schemas.microsoft.com/office/powerpoint/2010/main" val="2544097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16675FE-9A5C-49EB-B48B-98F81348DA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7353"/>
            <a:ext cx="12192000" cy="6643293"/>
          </a:xfrm>
          <a:prstGeom prst="rect">
            <a:avLst/>
          </a:prstGeom>
        </p:spPr>
      </p:pic>
    </p:spTree>
    <p:extLst>
      <p:ext uri="{BB962C8B-B14F-4D97-AF65-F5344CB8AC3E}">
        <p14:creationId xmlns:p14="http://schemas.microsoft.com/office/powerpoint/2010/main" val="3510207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830D13F-B6DA-4E83-B611-3F316B3E86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14061"/>
            <a:ext cx="12192000" cy="4829877"/>
          </a:xfrm>
          <a:prstGeom prst="rect">
            <a:avLst/>
          </a:prstGeom>
        </p:spPr>
      </p:pic>
    </p:spTree>
    <p:extLst>
      <p:ext uri="{BB962C8B-B14F-4D97-AF65-F5344CB8AC3E}">
        <p14:creationId xmlns:p14="http://schemas.microsoft.com/office/powerpoint/2010/main" val="1271006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6D9ECCE-91E3-4A2D-AAD1-6B2B342CAA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2054" y="0"/>
            <a:ext cx="7687891" cy="6858000"/>
          </a:xfrm>
          <a:prstGeom prst="rect">
            <a:avLst/>
          </a:prstGeom>
        </p:spPr>
      </p:pic>
    </p:spTree>
    <p:extLst>
      <p:ext uri="{BB962C8B-B14F-4D97-AF65-F5344CB8AC3E}">
        <p14:creationId xmlns:p14="http://schemas.microsoft.com/office/powerpoint/2010/main" val="213313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A436EEE-4798-4E80-B6BF-87D1CBE405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04193"/>
            <a:ext cx="12192000" cy="6249613"/>
          </a:xfrm>
          <a:prstGeom prst="rect">
            <a:avLst/>
          </a:prstGeom>
        </p:spPr>
      </p:pic>
    </p:spTree>
    <p:extLst>
      <p:ext uri="{BB962C8B-B14F-4D97-AF65-F5344CB8AC3E}">
        <p14:creationId xmlns:p14="http://schemas.microsoft.com/office/powerpoint/2010/main" val="260028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FBE6AC5-992C-E641-A51D-D4467BF8DD75}"/>
              </a:ext>
            </a:extLst>
          </p:cNvPr>
          <p:cNvSpPr>
            <a:spLocks noGrp="1"/>
          </p:cNvSpPr>
          <p:nvPr>
            <p:ph type="title" idx="4294967295"/>
          </p:nvPr>
        </p:nvSpPr>
        <p:spPr>
          <a:xfrm>
            <a:off x="0" y="0"/>
            <a:ext cx="10515600" cy="1325563"/>
          </a:xfrm>
        </p:spPr>
        <p:txBody>
          <a:bodyPr/>
          <a:lstStyle/>
          <a:p>
            <a:r>
              <a:rPr lang="en-US" altLang="zh-TW" dirty="0"/>
              <a:t>Common Artificial</a:t>
            </a:r>
            <a:r>
              <a:rPr lang="en-US" altLang="zh-TW" baseline="0" dirty="0"/>
              <a:t> Intelligence Workloads</a:t>
            </a:r>
            <a:endParaRPr lang="zh-TW" altLang="en-US" dirty="0"/>
          </a:p>
        </p:txBody>
      </p:sp>
      <p:pic>
        <p:nvPicPr>
          <p:cNvPr id="5" name="圖片 4">
            <a:extLst>
              <a:ext uri="{FF2B5EF4-FFF2-40B4-BE49-F238E27FC236}">
                <a16:creationId xmlns:a16="http://schemas.microsoft.com/office/drawing/2014/main" id="{407418CD-28C2-DEBD-8F4D-1F6668C2A75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4891" y="1569527"/>
            <a:ext cx="10482218" cy="4450466"/>
          </a:xfrm>
          <a:prstGeom prst="rect">
            <a:avLst/>
          </a:prstGeom>
        </p:spPr>
      </p:pic>
    </p:spTree>
    <p:extLst>
      <p:ext uri="{BB962C8B-B14F-4D97-AF65-F5344CB8AC3E}">
        <p14:creationId xmlns:p14="http://schemas.microsoft.com/office/powerpoint/2010/main" val="1552341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76CA1A9-9537-43E3-8B3B-A7E0E9EB9D4B}"/>
              </a:ext>
            </a:extLst>
          </p:cNvPr>
          <p:cNvPicPr>
            <a:picLocks noChangeAspect="1"/>
          </p:cNvPicPr>
          <p:nvPr/>
        </p:nvPicPr>
        <p:blipFill>
          <a:blip r:embed="rId2"/>
          <a:stretch>
            <a:fillRect/>
          </a:stretch>
        </p:blipFill>
        <p:spPr>
          <a:xfrm>
            <a:off x="1009650" y="276225"/>
            <a:ext cx="10172700" cy="6305550"/>
          </a:xfrm>
          <a:prstGeom prst="rect">
            <a:avLst/>
          </a:prstGeom>
        </p:spPr>
      </p:pic>
    </p:spTree>
    <p:extLst>
      <p:ext uri="{BB962C8B-B14F-4D97-AF65-F5344CB8AC3E}">
        <p14:creationId xmlns:p14="http://schemas.microsoft.com/office/powerpoint/2010/main" val="4141966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4268BB2-1DB7-432E-9127-A801D5E2E6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58620"/>
            <a:ext cx="12192000" cy="5140760"/>
          </a:xfrm>
          <a:prstGeom prst="rect">
            <a:avLst/>
          </a:prstGeom>
        </p:spPr>
      </p:pic>
    </p:spTree>
    <p:extLst>
      <p:ext uri="{BB962C8B-B14F-4D97-AF65-F5344CB8AC3E}">
        <p14:creationId xmlns:p14="http://schemas.microsoft.com/office/powerpoint/2010/main" val="1239881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D8F7954-821B-477F-AA70-0E3A9BC992B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997354"/>
            <a:ext cx="12192000" cy="4863291"/>
          </a:xfrm>
          <a:prstGeom prst="rect">
            <a:avLst/>
          </a:prstGeom>
        </p:spPr>
      </p:pic>
    </p:spTree>
    <p:extLst>
      <p:ext uri="{BB962C8B-B14F-4D97-AF65-F5344CB8AC3E}">
        <p14:creationId xmlns:p14="http://schemas.microsoft.com/office/powerpoint/2010/main" val="2608765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3DC3618-B24D-497A-99AD-521A26899C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4370" y="0"/>
            <a:ext cx="10723260" cy="6858000"/>
          </a:xfrm>
          <a:prstGeom prst="rect">
            <a:avLst/>
          </a:prstGeom>
        </p:spPr>
      </p:pic>
    </p:spTree>
    <p:extLst>
      <p:ext uri="{BB962C8B-B14F-4D97-AF65-F5344CB8AC3E}">
        <p14:creationId xmlns:p14="http://schemas.microsoft.com/office/powerpoint/2010/main" val="3268453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A5DC17B-AB5E-4830-9A3B-DA911887D0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615"/>
            <a:ext cx="12192000" cy="6732769"/>
          </a:xfrm>
          <a:prstGeom prst="rect">
            <a:avLst/>
          </a:prstGeom>
        </p:spPr>
      </p:pic>
    </p:spTree>
    <p:extLst>
      <p:ext uri="{BB962C8B-B14F-4D97-AF65-F5344CB8AC3E}">
        <p14:creationId xmlns:p14="http://schemas.microsoft.com/office/powerpoint/2010/main" val="1085737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506A485-A332-4D17-B13A-9685C6226E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29585"/>
            <a:ext cx="12192000" cy="5798830"/>
          </a:xfrm>
          <a:prstGeom prst="rect">
            <a:avLst/>
          </a:prstGeom>
        </p:spPr>
      </p:pic>
    </p:spTree>
    <p:extLst>
      <p:ext uri="{BB962C8B-B14F-4D97-AF65-F5344CB8AC3E}">
        <p14:creationId xmlns:p14="http://schemas.microsoft.com/office/powerpoint/2010/main" val="1119719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7431EFE-4793-4102-89F0-7044054628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745787"/>
            <a:ext cx="12192000" cy="5366426"/>
          </a:xfrm>
          <a:prstGeom prst="rect">
            <a:avLst/>
          </a:prstGeom>
        </p:spPr>
      </p:pic>
    </p:spTree>
    <p:extLst>
      <p:ext uri="{BB962C8B-B14F-4D97-AF65-F5344CB8AC3E}">
        <p14:creationId xmlns:p14="http://schemas.microsoft.com/office/powerpoint/2010/main" val="2122512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3B40E84-8455-46D6-AAF7-920A94FB99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52154"/>
            <a:ext cx="12192000" cy="6353691"/>
          </a:xfrm>
          <a:prstGeom prst="rect">
            <a:avLst/>
          </a:prstGeom>
        </p:spPr>
      </p:pic>
    </p:spTree>
    <p:extLst>
      <p:ext uri="{BB962C8B-B14F-4D97-AF65-F5344CB8AC3E}">
        <p14:creationId xmlns:p14="http://schemas.microsoft.com/office/powerpoint/2010/main" val="3085560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3394BB0-65C2-4CAA-828B-234FB39BAE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5037" y="0"/>
            <a:ext cx="11501926" cy="6858000"/>
          </a:xfrm>
          <a:prstGeom prst="rect">
            <a:avLst/>
          </a:prstGeom>
        </p:spPr>
      </p:pic>
    </p:spTree>
    <p:extLst>
      <p:ext uri="{BB962C8B-B14F-4D97-AF65-F5344CB8AC3E}">
        <p14:creationId xmlns:p14="http://schemas.microsoft.com/office/powerpoint/2010/main" val="674304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2BC81F1-4E96-4342-ADA6-440C98A4AD9C}"/>
              </a:ext>
            </a:extLst>
          </p:cNvPr>
          <p:cNvPicPr>
            <a:picLocks noChangeAspect="1"/>
          </p:cNvPicPr>
          <p:nvPr/>
        </p:nvPicPr>
        <p:blipFill>
          <a:blip r:embed="rId2"/>
          <a:stretch>
            <a:fillRect/>
          </a:stretch>
        </p:blipFill>
        <p:spPr>
          <a:xfrm>
            <a:off x="2333625" y="1528762"/>
            <a:ext cx="7524750" cy="3800475"/>
          </a:xfrm>
          <a:prstGeom prst="rect">
            <a:avLst/>
          </a:prstGeom>
        </p:spPr>
      </p:pic>
    </p:spTree>
    <p:extLst>
      <p:ext uri="{BB962C8B-B14F-4D97-AF65-F5344CB8AC3E}">
        <p14:creationId xmlns:p14="http://schemas.microsoft.com/office/powerpoint/2010/main" val="3967712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B8572AA-CA7E-4623-BFD6-9EADF77E17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72674"/>
            <a:ext cx="12192000" cy="6312652"/>
          </a:xfrm>
          <a:prstGeom prst="rect">
            <a:avLst/>
          </a:prstGeom>
        </p:spPr>
      </p:pic>
    </p:spTree>
    <p:extLst>
      <p:ext uri="{BB962C8B-B14F-4D97-AF65-F5344CB8AC3E}">
        <p14:creationId xmlns:p14="http://schemas.microsoft.com/office/powerpoint/2010/main" val="1256443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9761AA5-0D90-4300-A0D3-EC8D5A587D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5642" y="0"/>
            <a:ext cx="10760715" cy="6858000"/>
          </a:xfrm>
          <a:prstGeom prst="rect">
            <a:avLst/>
          </a:prstGeom>
        </p:spPr>
      </p:pic>
    </p:spTree>
    <p:extLst>
      <p:ext uri="{BB962C8B-B14F-4D97-AF65-F5344CB8AC3E}">
        <p14:creationId xmlns:p14="http://schemas.microsoft.com/office/powerpoint/2010/main" val="40712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7ED0247-BDD3-4182-9185-7C44B0A375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07504"/>
            <a:ext cx="12192000" cy="6042991"/>
          </a:xfrm>
          <a:prstGeom prst="rect">
            <a:avLst/>
          </a:prstGeom>
        </p:spPr>
      </p:pic>
    </p:spTree>
    <p:extLst>
      <p:ext uri="{BB962C8B-B14F-4D97-AF65-F5344CB8AC3E}">
        <p14:creationId xmlns:p14="http://schemas.microsoft.com/office/powerpoint/2010/main" val="818889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99E5644C-F1EC-FE54-1DA6-2F31866DF2F8}"/>
              </a:ext>
            </a:extLst>
          </p:cNvPr>
          <p:cNvSpPr txBox="1"/>
          <p:nvPr/>
        </p:nvSpPr>
        <p:spPr>
          <a:xfrm>
            <a:off x="1617785" y="2848708"/>
            <a:ext cx="9262792" cy="830997"/>
          </a:xfrm>
          <a:prstGeom prst="rect">
            <a:avLst/>
          </a:prstGeom>
          <a:noFill/>
        </p:spPr>
        <p:txBody>
          <a:bodyPr wrap="none" rtlCol="0">
            <a:spAutoFit/>
          </a:bodyPr>
          <a:lstStyle/>
          <a:p>
            <a:r>
              <a:rPr lang="en-US" altLang="zh-TW" sz="4800" dirty="0"/>
              <a:t>Lesson 1: Computer Vision Concepts</a:t>
            </a:r>
            <a:endParaRPr lang="zh-TW" altLang="en-US" sz="4800" dirty="0"/>
          </a:p>
        </p:txBody>
      </p:sp>
    </p:spTree>
    <p:extLst>
      <p:ext uri="{BB962C8B-B14F-4D97-AF65-F5344CB8AC3E}">
        <p14:creationId xmlns:p14="http://schemas.microsoft.com/office/powerpoint/2010/main" val="763333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EC0E5E8-262B-4835-B9D4-1106361C0A4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8054" y="0"/>
            <a:ext cx="11435892" cy="6858000"/>
          </a:xfrm>
          <a:prstGeom prst="rect">
            <a:avLst/>
          </a:prstGeom>
        </p:spPr>
      </p:pic>
    </p:spTree>
    <p:extLst>
      <p:ext uri="{BB962C8B-B14F-4D97-AF65-F5344CB8AC3E}">
        <p14:creationId xmlns:p14="http://schemas.microsoft.com/office/powerpoint/2010/main" val="3052209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96D48D9-4D95-4CAB-8FB5-BD8CCCA447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9564" y="0"/>
            <a:ext cx="11432872" cy="6858000"/>
          </a:xfrm>
          <a:prstGeom prst="rect">
            <a:avLst/>
          </a:prstGeom>
        </p:spPr>
      </p:pic>
      <p:sp>
        <p:nvSpPr>
          <p:cNvPr id="3" name="文字方塊 2">
            <a:extLst>
              <a:ext uri="{FF2B5EF4-FFF2-40B4-BE49-F238E27FC236}">
                <a16:creationId xmlns:a16="http://schemas.microsoft.com/office/drawing/2014/main" id="{A061BB4B-9F03-A16A-A092-1828C95101C3}"/>
              </a:ext>
            </a:extLst>
          </p:cNvPr>
          <p:cNvSpPr txBox="1"/>
          <p:nvPr/>
        </p:nvSpPr>
        <p:spPr>
          <a:xfrm>
            <a:off x="7268368" y="444137"/>
            <a:ext cx="3861187" cy="646331"/>
          </a:xfrm>
          <a:prstGeom prst="rect">
            <a:avLst/>
          </a:prstGeom>
          <a:noFill/>
        </p:spPr>
        <p:txBody>
          <a:bodyPr wrap="square" rtlCol="0">
            <a:spAutoFit/>
          </a:bodyPr>
          <a:lstStyle/>
          <a:p>
            <a:r>
              <a:rPr lang="zh-TW" altLang="en-US" dirty="0"/>
              <a:t>把像素的值作為模型的特徵，這些模型可以對圖像及其內容進行預測</a:t>
            </a:r>
          </a:p>
        </p:txBody>
      </p:sp>
    </p:spTree>
    <p:extLst>
      <p:ext uri="{BB962C8B-B14F-4D97-AF65-F5344CB8AC3E}">
        <p14:creationId xmlns:p14="http://schemas.microsoft.com/office/powerpoint/2010/main" val="857812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2A97CBA-D050-4B78-98C8-ECADA6E599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126" y="0"/>
            <a:ext cx="12057747" cy="6858000"/>
          </a:xfrm>
          <a:prstGeom prst="rect">
            <a:avLst/>
          </a:prstGeom>
        </p:spPr>
      </p:pic>
    </p:spTree>
    <p:extLst>
      <p:ext uri="{BB962C8B-B14F-4D97-AF65-F5344CB8AC3E}">
        <p14:creationId xmlns:p14="http://schemas.microsoft.com/office/powerpoint/2010/main" val="1307389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F48262A-F93F-2DA6-033F-9DE58C363165}"/>
              </a:ext>
            </a:extLst>
          </p:cNvPr>
          <p:cNvSpPr txBox="1"/>
          <p:nvPr/>
        </p:nvSpPr>
        <p:spPr>
          <a:xfrm>
            <a:off x="666206" y="940526"/>
            <a:ext cx="7093131" cy="1754326"/>
          </a:xfrm>
          <a:prstGeom prst="rect">
            <a:avLst/>
          </a:prstGeom>
          <a:noFill/>
        </p:spPr>
        <p:txBody>
          <a:bodyPr wrap="square" rtlCol="0">
            <a:spAutoFit/>
          </a:bodyPr>
          <a:lstStyle/>
          <a:p>
            <a:r>
              <a:rPr lang="en-US" altLang="zh-TW" sz="3600" dirty="0"/>
              <a:t>Image Classification</a:t>
            </a:r>
          </a:p>
          <a:p>
            <a:endParaRPr lang="en-US" altLang="zh-TW" dirty="0"/>
          </a:p>
          <a:p>
            <a:r>
              <a:rPr lang="zh-TW" altLang="en-US" dirty="0"/>
              <a:t>圖像分類涉及訓練機器學習模型，根據圖像的內容對圖像進行分類</a:t>
            </a:r>
            <a:endParaRPr lang="en-US" altLang="zh-TW" dirty="0"/>
          </a:p>
          <a:p>
            <a:r>
              <a:rPr lang="zh-TW" altLang="en-US" dirty="0"/>
              <a:t>例如在交通監控解決方案中，可以使用圖像分類模型根據圖像包含的車輛類型對圖像進行分類，例如出租車、公共汽車、騎自行車的人等</a:t>
            </a:r>
          </a:p>
        </p:txBody>
      </p:sp>
      <p:pic>
        <p:nvPicPr>
          <p:cNvPr id="5" name="圖片 4">
            <a:extLst>
              <a:ext uri="{FF2B5EF4-FFF2-40B4-BE49-F238E27FC236}">
                <a16:creationId xmlns:a16="http://schemas.microsoft.com/office/drawing/2014/main" id="{C8039B53-3C14-7ADF-DF84-E86F8E9ED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206" y="3238812"/>
            <a:ext cx="4107536" cy="2678662"/>
          </a:xfrm>
          <a:prstGeom prst="rect">
            <a:avLst/>
          </a:prstGeom>
        </p:spPr>
      </p:pic>
    </p:spTree>
    <p:extLst>
      <p:ext uri="{BB962C8B-B14F-4D97-AF65-F5344CB8AC3E}">
        <p14:creationId xmlns:p14="http://schemas.microsoft.com/office/powerpoint/2010/main" val="2313776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F48262A-F93F-2DA6-033F-9DE58C363165}"/>
              </a:ext>
            </a:extLst>
          </p:cNvPr>
          <p:cNvSpPr txBox="1"/>
          <p:nvPr/>
        </p:nvSpPr>
        <p:spPr>
          <a:xfrm>
            <a:off x="666206" y="940526"/>
            <a:ext cx="7093131" cy="1754326"/>
          </a:xfrm>
          <a:prstGeom prst="rect">
            <a:avLst/>
          </a:prstGeom>
          <a:noFill/>
        </p:spPr>
        <p:txBody>
          <a:bodyPr wrap="square" rtlCol="0">
            <a:spAutoFit/>
          </a:bodyPr>
          <a:lstStyle/>
          <a:p>
            <a:r>
              <a:rPr lang="en-US" altLang="zh-TW" sz="3600" dirty="0"/>
              <a:t>Object detection</a:t>
            </a:r>
          </a:p>
          <a:p>
            <a:endParaRPr lang="en-US" altLang="zh-TW" dirty="0"/>
          </a:p>
          <a:p>
            <a:r>
              <a:rPr lang="zh-TW" altLang="en-US" dirty="0"/>
              <a:t>目標檢測機器學習模型被訓練來對個體進行分類圖像中的對象，並識別帶有邊界框的位置</a:t>
            </a:r>
            <a:endParaRPr lang="en-US" altLang="zh-TW" dirty="0"/>
          </a:p>
          <a:p>
            <a:r>
              <a:rPr lang="zh-TW" altLang="en-US" dirty="0"/>
              <a:t>例如交通監控解決方案可能使用對象檢測徠識別不同類別車輛的位置</a:t>
            </a:r>
          </a:p>
        </p:txBody>
      </p:sp>
      <p:pic>
        <p:nvPicPr>
          <p:cNvPr id="4" name="圖片 3">
            <a:extLst>
              <a:ext uri="{FF2B5EF4-FFF2-40B4-BE49-F238E27FC236}">
                <a16:creationId xmlns:a16="http://schemas.microsoft.com/office/drawing/2014/main" id="{49333C59-D133-3BD9-5E29-F48A73F762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3159" y="2948327"/>
            <a:ext cx="4301863" cy="2819644"/>
          </a:xfrm>
          <a:prstGeom prst="rect">
            <a:avLst/>
          </a:prstGeom>
        </p:spPr>
      </p:pic>
    </p:spTree>
    <p:extLst>
      <p:ext uri="{BB962C8B-B14F-4D97-AF65-F5344CB8AC3E}">
        <p14:creationId xmlns:p14="http://schemas.microsoft.com/office/powerpoint/2010/main" val="1188161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F48262A-F93F-2DA6-033F-9DE58C363165}"/>
              </a:ext>
            </a:extLst>
          </p:cNvPr>
          <p:cNvSpPr txBox="1"/>
          <p:nvPr/>
        </p:nvSpPr>
        <p:spPr>
          <a:xfrm>
            <a:off x="666206" y="940526"/>
            <a:ext cx="7093131" cy="2308324"/>
          </a:xfrm>
          <a:prstGeom prst="rect">
            <a:avLst/>
          </a:prstGeom>
          <a:noFill/>
        </p:spPr>
        <p:txBody>
          <a:bodyPr wrap="square" rtlCol="0">
            <a:spAutoFit/>
          </a:bodyPr>
          <a:lstStyle/>
          <a:p>
            <a:r>
              <a:rPr lang="en-US" altLang="zh-TW" sz="3600" dirty="0"/>
              <a:t>Semantic segmentation</a:t>
            </a:r>
          </a:p>
          <a:p>
            <a:endParaRPr lang="en-US" altLang="zh-TW" dirty="0"/>
          </a:p>
          <a:p>
            <a:r>
              <a:rPr lang="zh-TW" altLang="en-US" dirty="0"/>
              <a:t>語意分割是一種先進的機器學習技術，其中圖像中的各個像素根據他們所屬的對象進行分類。</a:t>
            </a:r>
            <a:endParaRPr lang="en-US" altLang="zh-TW" dirty="0"/>
          </a:p>
          <a:p>
            <a:r>
              <a:rPr lang="zh-TW" altLang="en-US" dirty="0"/>
              <a:t>例如交通監控解決方案可能會用遮罩層覆蓋交通圖像，以使用特定顏色突出顯示不同的車輛</a:t>
            </a:r>
            <a:endParaRPr lang="en-US" altLang="zh-TW" dirty="0"/>
          </a:p>
          <a:p>
            <a:r>
              <a:rPr lang="zh-TW" altLang="en-US" dirty="0"/>
              <a:t>那麼什麼是圖像分析</a:t>
            </a:r>
            <a:endParaRPr lang="en-US" altLang="zh-TW" dirty="0"/>
          </a:p>
        </p:txBody>
      </p:sp>
      <p:pic>
        <p:nvPicPr>
          <p:cNvPr id="5" name="圖片 4">
            <a:extLst>
              <a:ext uri="{FF2B5EF4-FFF2-40B4-BE49-F238E27FC236}">
                <a16:creationId xmlns:a16="http://schemas.microsoft.com/office/drawing/2014/main" id="{7AC95360-D4B0-A9EA-7694-3027741CCD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6883" y="3429000"/>
            <a:ext cx="4355207" cy="2876799"/>
          </a:xfrm>
          <a:prstGeom prst="rect">
            <a:avLst/>
          </a:prstGeom>
        </p:spPr>
      </p:pic>
    </p:spTree>
    <p:extLst>
      <p:ext uri="{BB962C8B-B14F-4D97-AF65-F5344CB8AC3E}">
        <p14:creationId xmlns:p14="http://schemas.microsoft.com/office/powerpoint/2010/main" val="74485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F48262A-F93F-2DA6-033F-9DE58C363165}"/>
              </a:ext>
            </a:extLst>
          </p:cNvPr>
          <p:cNvSpPr txBox="1"/>
          <p:nvPr/>
        </p:nvSpPr>
        <p:spPr>
          <a:xfrm>
            <a:off x="666206" y="940526"/>
            <a:ext cx="7093131" cy="1754326"/>
          </a:xfrm>
          <a:prstGeom prst="rect">
            <a:avLst/>
          </a:prstGeom>
          <a:noFill/>
        </p:spPr>
        <p:txBody>
          <a:bodyPr wrap="square" rtlCol="0">
            <a:spAutoFit/>
          </a:bodyPr>
          <a:lstStyle/>
          <a:p>
            <a:r>
              <a:rPr lang="en-US" altLang="zh-TW" sz="3600" dirty="0"/>
              <a:t>Image analysis</a:t>
            </a:r>
          </a:p>
          <a:p>
            <a:endParaRPr lang="en-US" altLang="zh-TW" dirty="0"/>
          </a:p>
          <a:p>
            <a:r>
              <a:rPr lang="zh-TW" altLang="en-US" dirty="0"/>
              <a:t>可以創建將機器學習模型與高級圖像分析技術相結合的解決方案，以從圖像中提取信息。包括有助於分類的標籤圖像，或甚至是總結圖像中顯示的圖像的描述性標題</a:t>
            </a:r>
            <a:endParaRPr lang="en-US" altLang="zh-TW" dirty="0"/>
          </a:p>
        </p:txBody>
      </p:sp>
      <p:pic>
        <p:nvPicPr>
          <p:cNvPr id="4" name="圖片 3">
            <a:extLst>
              <a:ext uri="{FF2B5EF4-FFF2-40B4-BE49-F238E27FC236}">
                <a16:creationId xmlns:a16="http://schemas.microsoft.com/office/drawing/2014/main" id="{4D542348-0C4B-25F8-E138-C93DB084A6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1963" y="2956733"/>
            <a:ext cx="4686706" cy="3097798"/>
          </a:xfrm>
          <a:prstGeom prst="rect">
            <a:avLst/>
          </a:prstGeom>
        </p:spPr>
      </p:pic>
    </p:spTree>
    <p:extLst>
      <p:ext uri="{BB962C8B-B14F-4D97-AF65-F5344CB8AC3E}">
        <p14:creationId xmlns:p14="http://schemas.microsoft.com/office/powerpoint/2010/main" val="4182145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EB3A8C4-4C5C-496A-B61A-50605C864C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4009"/>
            <a:ext cx="12192000" cy="6789982"/>
          </a:xfrm>
          <a:prstGeom prst="rect">
            <a:avLst/>
          </a:prstGeom>
        </p:spPr>
      </p:pic>
    </p:spTree>
    <p:extLst>
      <p:ext uri="{BB962C8B-B14F-4D97-AF65-F5344CB8AC3E}">
        <p14:creationId xmlns:p14="http://schemas.microsoft.com/office/powerpoint/2010/main" val="744964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F48262A-F93F-2DA6-033F-9DE58C363165}"/>
              </a:ext>
            </a:extLst>
          </p:cNvPr>
          <p:cNvSpPr txBox="1"/>
          <p:nvPr/>
        </p:nvSpPr>
        <p:spPr>
          <a:xfrm>
            <a:off x="666206" y="940526"/>
            <a:ext cx="7616148" cy="1754326"/>
          </a:xfrm>
          <a:prstGeom prst="rect">
            <a:avLst/>
          </a:prstGeom>
          <a:noFill/>
        </p:spPr>
        <p:txBody>
          <a:bodyPr wrap="square" rtlCol="0">
            <a:spAutoFit/>
          </a:bodyPr>
          <a:lstStyle/>
          <a:p>
            <a:r>
              <a:rPr lang="en-US" altLang="zh-TW" sz="3600" dirty="0"/>
              <a:t>Face detection, analysis and recognition</a:t>
            </a:r>
          </a:p>
          <a:p>
            <a:endParaRPr lang="en-US" altLang="zh-TW" dirty="0"/>
          </a:p>
          <a:p>
            <a:r>
              <a:rPr lang="zh-TW" altLang="en-US" dirty="0"/>
              <a:t>人臉檢測分析和識別人臉檢測是一種特殊形式的對象檢測。可以在圖像中定位人臉。這可以結合分類和面部幾何分析技術來推斷年齡和情緒狀態等細節。甚至根據面部特徵識別個人</a:t>
            </a:r>
            <a:endParaRPr lang="en-US" altLang="zh-TW" dirty="0"/>
          </a:p>
        </p:txBody>
      </p:sp>
      <p:pic>
        <p:nvPicPr>
          <p:cNvPr id="5" name="圖片 4">
            <a:extLst>
              <a:ext uri="{FF2B5EF4-FFF2-40B4-BE49-F238E27FC236}">
                <a16:creationId xmlns:a16="http://schemas.microsoft.com/office/drawing/2014/main" id="{B631D39D-1034-1296-C580-E88BDC4E3F8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206" y="3147646"/>
            <a:ext cx="4846740" cy="3177815"/>
          </a:xfrm>
          <a:prstGeom prst="rect">
            <a:avLst/>
          </a:prstGeom>
        </p:spPr>
      </p:pic>
    </p:spTree>
    <p:extLst>
      <p:ext uri="{BB962C8B-B14F-4D97-AF65-F5344CB8AC3E}">
        <p14:creationId xmlns:p14="http://schemas.microsoft.com/office/powerpoint/2010/main" val="3445123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F48262A-F93F-2DA6-033F-9DE58C363165}"/>
              </a:ext>
            </a:extLst>
          </p:cNvPr>
          <p:cNvSpPr txBox="1"/>
          <p:nvPr/>
        </p:nvSpPr>
        <p:spPr>
          <a:xfrm>
            <a:off x="666206" y="940526"/>
            <a:ext cx="7093131" cy="1754326"/>
          </a:xfrm>
          <a:prstGeom prst="rect">
            <a:avLst/>
          </a:prstGeom>
          <a:noFill/>
        </p:spPr>
        <p:txBody>
          <a:bodyPr wrap="square" rtlCol="0">
            <a:spAutoFit/>
          </a:bodyPr>
          <a:lstStyle/>
          <a:p>
            <a:r>
              <a:rPr lang="en-US" altLang="zh-TW" sz="3600" dirty="0"/>
              <a:t>Optical character recognition(OCR)</a:t>
            </a:r>
          </a:p>
          <a:p>
            <a:endParaRPr lang="en-US" altLang="zh-TW" dirty="0"/>
          </a:p>
          <a:p>
            <a:r>
              <a:rPr lang="zh-TW" altLang="en-US" dirty="0"/>
              <a:t>光學字符識別是一種用於檢測和讀取圖像中文本的技術。可以使用</a:t>
            </a:r>
            <a:r>
              <a:rPr lang="en-US" altLang="zh-TW" dirty="0"/>
              <a:t>OCR</a:t>
            </a:r>
            <a:r>
              <a:rPr lang="zh-TW" altLang="en-US" dirty="0"/>
              <a:t>讀取照片中的文本。例如路標或店面，或者從掃描文檔中提取信息</a:t>
            </a:r>
            <a:endParaRPr lang="en-US" altLang="zh-TW" dirty="0"/>
          </a:p>
        </p:txBody>
      </p:sp>
      <p:pic>
        <p:nvPicPr>
          <p:cNvPr id="4" name="圖片 3">
            <a:extLst>
              <a:ext uri="{FF2B5EF4-FFF2-40B4-BE49-F238E27FC236}">
                <a16:creationId xmlns:a16="http://schemas.microsoft.com/office/drawing/2014/main" id="{1468CECD-5046-BC7D-E9B7-9EE2A9939A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206" y="2827296"/>
            <a:ext cx="4652413" cy="3090178"/>
          </a:xfrm>
          <a:prstGeom prst="rect">
            <a:avLst/>
          </a:prstGeom>
        </p:spPr>
      </p:pic>
    </p:spTree>
    <p:extLst>
      <p:ext uri="{BB962C8B-B14F-4D97-AF65-F5344CB8AC3E}">
        <p14:creationId xmlns:p14="http://schemas.microsoft.com/office/powerpoint/2010/main" val="2843164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8543147-5D97-4AB9-A7E7-3DA6A6963D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51422"/>
            <a:ext cx="12192000" cy="4755156"/>
          </a:xfrm>
          <a:prstGeom prst="rect">
            <a:avLst/>
          </a:prstGeom>
        </p:spPr>
      </p:pic>
    </p:spTree>
    <p:extLst>
      <p:ext uri="{BB962C8B-B14F-4D97-AF65-F5344CB8AC3E}">
        <p14:creationId xmlns:p14="http://schemas.microsoft.com/office/powerpoint/2010/main" val="677557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C9C177C-4E00-4C80-8203-1FDD0DC2C1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090" y="0"/>
            <a:ext cx="11567819" cy="6858000"/>
          </a:xfrm>
          <a:prstGeom prst="rect">
            <a:avLst/>
          </a:prstGeom>
        </p:spPr>
      </p:pic>
    </p:spTree>
    <p:extLst>
      <p:ext uri="{BB962C8B-B14F-4D97-AF65-F5344CB8AC3E}">
        <p14:creationId xmlns:p14="http://schemas.microsoft.com/office/powerpoint/2010/main" val="1842798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AE85D44-B0A2-4A3E-B5E4-0EF46CD5C0A8}"/>
              </a:ext>
            </a:extLst>
          </p:cNvPr>
          <p:cNvPicPr>
            <a:picLocks noChangeAspect="1"/>
          </p:cNvPicPr>
          <p:nvPr/>
        </p:nvPicPr>
        <p:blipFill>
          <a:blip r:embed="rId2"/>
          <a:stretch>
            <a:fillRect/>
          </a:stretch>
        </p:blipFill>
        <p:spPr>
          <a:xfrm>
            <a:off x="4362450" y="595312"/>
            <a:ext cx="3467100" cy="5667375"/>
          </a:xfrm>
          <a:prstGeom prst="rect">
            <a:avLst/>
          </a:prstGeom>
        </p:spPr>
      </p:pic>
    </p:spTree>
    <p:extLst>
      <p:ext uri="{BB962C8B-B14F-4D97-AF65-F5344CB8AC3E}">
        <p14:creationId xmlns:p14="http://schemas.microsoft.com/office/powerpoint/2010/main" val="168088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0BC40C9-0B88-4B4A-ACD5-776D40DFBB47}"/>
              </a:ext>
            </a:extLst>
          </p:cNvPr>
          <p:cNvPicPr>
            <a:picLocks noChangeAspect="1"/>
          </p:cNvPicPr>
          <p:nvPr/>
        </p:nvPicPr>
        <p:blipFill>
          <a:blip r:embed="rId2"/>
          <a:stretch>
            <a:fillRect/>
          </a:stretch>
        </p:blipFill>
        <p:spPr>
          <a:xfrm>
            <a:off x="1352550" y="1219200"/>
            <a:ext cx="9486900" cy="4419600"/>
          </a:xfrm>
          <a:prstGeom prst="rect">
            <a:avLst/>
          </a:prstGeom>
        </p:spPr>
      </p:pic>
    </p:spTree>
    <p:extLst>
      <p:ext uri="{BB962C8B-B14F-4D97-AF65-F5344CB8AC3E}">
        <p14:creationId xmlns:p14="http://schemas.microsoft.com/office/powerpoint/2010/main" val="4000745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1882F81-1993-4B33-A21C-008CEEF7F954}"/>
              </a:ext>
            </a:extLst>
          </p:cNvPr>
          <p:cNvPicPr>
            <a:picLocks noChangeAspect="1"/>
          </p:cNvPicPr>
          <p:nvPr/>
        </p:nvPicPr>
        <p:blipFill>
          <a:blip r:embed="rId2"/>
          <a:stretch>
            <a:fillRect/>
          </a:stretch>
        </p:blipFill>
        <p:spPr>
          <a:xfrm>
            <a:off x="622183" y="1648828"/>
            <a:ext cx="3305175" cy="3752850"/>
          </a:xfrm>
          <a:prstGeom prst="rect">
            <a:avLst/>
          </a:prstGeom>
        </p:spPr>
      </p:pic>
      <p:pic>
        <p:nvPicPr>
          <p:cNvPr id="3" name="圖片 2">
            <a:extLst>
              <a:ext uri="{FF2B5EF4-FFF2-40B4-BE49-F238E27FC236}">
                <a16:creationId xmlns:a16="http://schemas.microsoft.com/office/drawing/2014/main" id="{B2B6FD88-DBC7-4188-9F55-E9CCF9989D77}"/>
              </a:ext>
            </a:extLst>
          </p:cNvPr>
          <p:cNvPicPr>
            <a:picLocks noChangeAspect="1"/>
          </p:cNvPicPr>
          <p:nvPr/>
        </p:nvPicPr>
        <p:blipFill>
          <a:blip r:embed="rId3"/>
          <a:stretch>
            <a:fillRect/>
          </a:stretch>
        </p:blipFill>
        <p:spPr>
          <a:xfrm>
            <a:off x="4299134" y="1648828"/>
            <a:ext cx="3324225" cy="3838575"/>
          </a:xfrm>
          <a:prstGeom prst="rect">
            <a:avLst/>
          </a:prstGeom>
        </p:spPr>
      </p:pic>
      <p:pic>
        <p:nvPicPr>
          <p:cNvPr id="4" name="圖片 3">
            <a:extLst>
              <a:ext uri="{FF2B5EF4-FFF2-40B4-BE49-F238E27FC236}">
                <a16:creationId xmlns:a16="http://schemas.microsoft.com/office/drawing/2014/main" id="{DD82848C-53F5-4AC2-8F5D-C302F2A7DB9E}"/>
              </a:ext>
            </a:extLst>
          </p:cNvPr>
          <p:cNvPicPr>
            <a:picLocks noChangeAspect="1"/>
          </p:cNvPicPr>
          <p:nvPr/>
        </p:nvPicPr>
        <p:blipFill>
          <a:blip r:embed="rId4"/>
          <a:stretch>
            <a:fillRect/>
          </a:stretch>
        </p:blipFill>
        <p:spPr>
          <a:xfrm>
            <a:off x="7899083" y="1463090"/>
            <a:ext cx="3324225" cy="4124325"/>
          </a:xfrm>
          <a:prstGeom prst="rect">
            <a:avLst/>
          </a:prstGeom>
        </p:spPr>
      </p:pic>
    </p:spTree>
    <p:extLst>
      <p:ext uri="{BB962C8B-B14F-4D97-AF65-F5344CB8AC3E}">
        <p14:creationId xmlns:p14="http://schemas.microsoft.com/office/powerpoint/2010/main" val="18238644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CAF71FB-1729-4557-80CE-FF38125FC6BC}"/>
              </a:ext>
            </a:extLst>
          </p:cNvPr>
          <p:cNvPicPr>
            <a:picLocks noChangeAspect="1"/>
          </p:cNvPicPr>
          <p:nvPr/>
        </p:nvPicPr>
        <p:blipFill>
          <a:blip r:embed="rId2"/>
          <a:stretch>
            <a:fillRect/>
          </a:stretch>
        </p:blipFill>
        <p:spPr>
          <a:xfrm>
            <a:off x="1519237" y="1385887"/>
            <a:ext cx="9153525" cy="4086225"/>
          </a:xfrm>
          <a:prstGeom prst="rect">
            <a:avLst/>
          </a:prstGeom>
        </p:spPr>
      </p:pic>
    </p:spTree>
    <p:extLst>
      <p:ext uri="{BB962C8B-B14F-4D97-AF65-F5344CB8AC3E}">
        <p14:creationId xmlns:p14="http://schemas.microsoft.com/office/powerpoint/2010/main" val="407129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DDFC1969-D0D5-CA22-B708-E8BE38B41A47}"/>
              </a:ext>
            </a:extLst>
          </p:cNvPr>
          <p:cNvSpPr txBox="1"/>
          <p:nvPr/>
        </p:nvSpPr>
        <p:spPr>
          <a:xfrm>
            <a:off x="1601885" y="3013501"/>
            <a:ext cx="8988230" cy="830997"/>
          </a:xfrm>
          <a:prstGeom prst="rect">
            <a:avLst/>
          </a:prstGeom>
          <a:noFill/>
        </p:spPr>
        <p:txBody>
          <a:bodyPr wrap="none" rtlCol="0">
            <a:spAutoFit/>
          </a:bodyPr>
          <a:lstStyle/>
          <a:p>
            <a:r>
              <a:rPr lang="en-US" altLang="zh-TW" sz="4800" dirty="0"/>
              <a:t>Lesson 2: Computer Vision in Azure</a:t>
            </a:r>
            <a:endParaRPr lang="zh-TW" altLang="en-US" sz="4800" dirty="0"/>
          </a:p>
        </p:txBody>
      </p:sp>
    </p:spTree>
    <p:extLst>
      <p:ext uri="{BB962C8B-B14F-4D97-AF65-F5344CB8AC3E}">
        <p14:creationId xmlns:p14="http://schemas.microsoft.com/office/powerpoint/2010/main" val="838838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D25640-DC36-5B1C-3724-B91DE104D88C}"/>
              </a:ext>
            </a:extLst>
          </p:cNvPr>
          <p:cNvSpPr>
            <a:spLocks noGrp="1"/>
          </p:cNvSpPr>
          <p:nvPr>
            <p:ph type="title"/>
          </p:nvPr>
        </p:nvSpPr>
        <p:spPr>
          <a:xfrm>
            <a:off x="838200" y="365126"/>
            <a:ext cx="10515600" cy="689952"/>
          </a:xfrm>
        </p:spPr>
        <p:txBody>
          <a:bodyPr>
            <a:normAutofit fontScale="90000"/>
          </a:bodyPr>
          <a:lstStyle/>
          <a:p>
            <a:r>
              <a:rPr lang="en-US" altLang="zh-TW" dirty="0">
                <a:latin typeface="+mn-lt"/>
              </a:rPr>
              <a:t>Cognitive Services</a:t>
            </a:r>
            <a:endParaRPr lang="zh-TW" altLang="en-US" dirty="0">
              <a:latin typeface="+mn-lt"/>
            </a:endParaRPr>
          </a:p>
        </p:txBody>
      </p:sp>
      <p:pic>
        <p:nvPicPr>
          <p:cNvPr id="3" name="圖片 2">
            <a:extLst>
              <a:ext uri="{FF2B5EF4-FFF2-40B4-BE49-F238E27FC236}">
                <a16:creationId xmlns:a16="http://schemas.microsoft.com/office/drawing/2014/main" id="{F2868A14-129B-F8C6-E2BF-0BCBA304826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371600"/>
            <a:ext cx="12192000" cy="4848917"/>
          </a:xfrm>
          <a:prstGeom prst="rect">
            <a:avLst/>
          </a:prstGeom>
        </p:spPr>
      </p:pic>
    </p:spTree>
    <p:extLst>
      <p:ext uri="{BB962C8B-B14F-4D97-AF65-F5344CB8AC3E}">
        <p14:creationId xmlns:p14="http://schemas.microsoft.com/office/powerpoint/2010/main" val="2064060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484F6E9F-7BFE-34DD-888C-51D9ECD287D0}"/>
              </a:ext>
            </a:extLst>
          </p:cNvPr>
          <p:cNvSpPr txBox="1"/>
          <p:nvPr/>
        </p:nvSpPr>
        <p:spPr>
          <a:xfrm>
            <a:off x="2890346" y="2913017"/>
            <a:ext cx="6411307" cy="830997"/>
          </a:xfrm>
          <a:prstGeom prst="rect">
            <a:avLst/>
          </a:prstGeom>
          <a:noFill/>
        </p:spPr>
        <p:txBody>
          <a:bodyPr wrap="none" rtlCol="0">
            <a:spAutoFit/>
          </a:bodyPr>
          <a:lstStyle/>
          <a:p>
            <a:r>
              <a:rPr lang="en-US" altLang="zh-TW" sz="4800" b="1" dirty="0"/>
              <a:t>Lesson 2: Responsible AI</a:t>
            </a:r>
            <a:endParaRPr lang="zh-TW" altLang="en-US" sz="4800" b="1" dirty="0"/>
          </a:p>
        </p:txBody>
      </p:sp>
    </p:spTree>
    <p:extLst>
      <p:ext uri="{BB962C8B-B14F-4D97-AF65-F5344CB8AC3E}">
        <p14:creationId xmlns:p14="http://schemas.microsoft.com/office/powerpoint/2010/main" val="2315867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64E705-4054-EC71-53B1-942AA4D76E11}"/>
              </a:ext>
            </a:extLst>
          </p:cNvPr>
          <p:cNvSpPr>
            <a:spLocks noGrp="1"/>
          </p:cNvSpPr>
          <p:nvPr>
            <p:ph type="title"/>
          </p:nvPr>
        </p:nvSpPr>
        <p:spPr>
          <a:xfrm>
            <a:off x="281347" y="365126"/>
            <a:ext cx="11359661" cy="865798"/>
          </a:xfrm>
        </p:spPr>
        <p:txBody>
          <a:bodyPr/>
          <a:lstStyle/>
          <a:p>
            <a:r>
              <a:rPr lang="en-US" altLang="zh-TW" dirty="0">
                <a:latin typeface="+mn-lt"/>
              </a:rPr>
              <a:t>Image Analysis with the Computer Vision Service</a:t>
            </a:r>
            <a:endParaRPr lang="zh-TW" altLang="en-US" dirty="0">
              <a:latin typeface="+mn-lt"/>
            </a:endParaRPr>
          </a:p>
        </p:txBody>
      </p:sp>
      <p:pic>
        <p:nvPicPr>
          <p:cNvPr id="3" name="圖片 2">
            <a:extLst>
              <a:ext uri="{FF2B5EF4-FFF2-40B4-BE49-F238E27FC236}">
                <a16:creationId xmlns:a16="http://schemas.microsoft.com/office/drawing/2014/main" id="{9E047587-052E-3A69-1F5A-C48708C0FE5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652954"/>
            <a:ext cx="12192000" cy="5010152"/>
          </a:xfrm>
          <a:prstGeom prst="rect">
            <a:avLst/>
          </a:prstGeom>
        </p:spPr>
      </p:pic>
    </p:spTree>
    <p:extLst>
      <p:ext uri="{BB962C8B-B14F-4D97-AF65-F5344CB8AC3E}">
        <p14:creationId xmlns:p14="http://schemas.microsoft.com/office/powerpoint/2010/main" val="3767797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46C80-A773-7343-D29B-D02180431ED5}"/>
              </a:ext>
            </a:extLst>
          </p:cNvPr>
          <p:cNvSpPr>
            <a:spLocks noGrp="1"/>
          </p:cNvSpPr>
          <p:nvPr>
            <p:ph type="title"/>
          </p:nvPr>
        </p:nvSpPr>
        <p:spPr>
          <a:xfrm>
            <a:off x="422031" y="365125"/>
            <a:ext cx="11166231" cy="725121"/>
          </a:xfrm>
        </p:spPr>
        <p:txBody>
          <a:bodyPr/>
          <a:lstStyle/>
          <a:p>
            <a:r>
              <a:rPr lang="en-US" altLang="zh-TW" dirty="0">
                <a:latin typeface="+mn-lt"/>
              </a:rPr>
              <a:t>Training Models with the Custom Vision Service</a:t>
            </a:r>
            <a:endParaRPr lang="zh-TW" altLang="en-US" dirty="0">
              <a:latin typeface="+mn-lt"/>
            </a:endParaRPr>
          </a:p>
        </p:txBody>
      </p:sp>
      <p:pic>
        <p:nvPicPr>
          <p:cNvPr id="3" name="圖片 2">
            <a:extLst>
              <a:ext uri="{FF2B5EF4-FFF2-40B4-BE49-F238E27FC236}">
                <a16:creationId xmlns:a16="http://schemas.microsoft.com/office/drawing/2014/main" id="{88A07859-FCAF-B626-EFBF-386C9628066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213338"/>
            <a:ext cx="12192000" cy="5446068"/>
          </a:xfrm>
          <a:prstGeom prst="rect">
            <a:avLst/>
          </a:prstGeom>
        </p:spPr>
      </p:pic>
    </p:spTree>
    <p:extLst>
      <p:ext uri="{BB962C8B-B14F-4D97-AF65-F5344CB8AC3E}">
        <p14:creationId xmlns:p14="http://schemas.microsoft.com/office/powerpoint/2010/main" val="3500519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8E4D9F-F4A8-7BF8-F2FC-7178151D5FAB}"/>
              </a:ext>
            </a:extLst>
          </p:cNvPr>
          <p:cNvSpPr>
            <a:spLocks noGrp="1"/>
          </p:cNvSpPr>
          <p:nvPr>
            <p:ph type="title"/>
          </p:nvPr>
        </p:nvSpPr>
        <p:spPr>
          <a:xfrm>
            <a:off x="381000" y="365126"/>
            <a:ext cx="10515600" cy="760290"/>
          </a:xfrm>
        </p:spPr>
        <p:txBody>
          <a:bodyPr/>
          <a:lstStyle/>
          <a:p>
            <a:r>
              <a:rPr lang="en-US" altLang="zh-TW" dirty="0">
                <a:latin typeface="+mn-lt"/>
              </a:rPr>
              <a:t>Analyzing Faces with the </a:t>
            </a:r>
            <a:r>
              <a:rPr lang="en-US" altLang="zh-TW" i="1" dirty="0">
                <a:latin typeface="+mn-lt"/>
              </a:rPr>
              <a:t>Face</a:t>
            </a:r>
            <a:r>
              <a:rPr lang="en-US" altLang="zh-TW" dirty="0">
                <a:latin typeface="+mn-lt"/>
              </a:rPr>
              <a:t> Service</a:t>
            </a:r>
            <a:endParaRPr lang="zh-TW" altLang="en-US" dirty="0">
              <a:latin typeface="+mn-lt"/>
            </a:endParaRPr>
          </a:p>
        </p:txBody>
      </p:sp>
      <p:pic>
        <p:nvPicPr>
          <p:cNvPr id="3" name="圖片 2">
            <a:extLst>
              <a:ext uri="{FF2B5EF4-FFF2-40B4-BE49-F238E27FC236}">
                <a16:creationId xmlns:a16="http://schemas.microsoft.com/office/drawing/2014/main" id="{C194ADF2-4722-24CC-ED38-516A2FA6B6D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635368"/>
            <a:ext cx="12192000" cy="4413740"/>
          </a:xfrm>
          <a:prstGeom prst="rect">
            <a:avLst/>
          </a:prstGeom>
        </p:spPr>
      </p:pic>
    </p:spTree>
    <p:extLst>
      <p:ext uri="{BB962C8B-B14F-4D97-AF65-F5344CB8AC3E}">
        <p14:creationId xmlns:p14="http://schemas.microsoft.com/office/powerpoint/2010/main" val="5547968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1A4DB5-CA26-4C48-642D-04A630800442}"/>
              </a:ext>
            </a:extLst>
          </p:cNvPr>
          <p:cNvSpPr>
            <a:spLocks noGrp="1"/>
          </p:cNvSpPr>
          <p:nvPr>
            <p:ph type="title"/>
          </p:nvPr>
        </p:nvSpPr>
        <p:spPr>
          <a:xfrm>
            <a:off x="281354" y="365126"/>
            <a:ext cx="11072446" cy="742706"/>
          </a:xfrm>
        </p:spPr>
        <p:txBody>
          <a:bodyPr/>
          <a:lstStyle/>
          <a:p>
            <a:r>
              <a:rPr lang="en-US" altLang="zh-TW" dirty="0">
                <a:latin typeface="+mn-lt"/>
              </a:rPr>
              <a:t>Reading Text with the Computer Vision Service</a:t>
            </a:r>
            <a:endParaRPr lang="zh-TW" altLang="en-US" dirty="0">
              <a:latin typeface="+mn-lt"/>
            </a:endParaRPr>
          </a:p>
        </p:txBody>
      </p:sp>
      <p:pic>
        <p:nvPicPr>
          <p:cNvPr id="3" name="圖片 2">
            <a:extLst>
              <a:ext uri="{FF2B5EF4-FFF2-40B4-BE49-F238E27FC236}">
                <a16:creationId xmlns:a16="http://schemas.microsoft.com/office/drawing/2014/main" id="{0DB92C1D-3440-073F-2EC2-FF187FC1D63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582614"/>
            <a:ext cx="12192000" cy="4236369"/>
          </a:xfrm>
          <a:prstGeom prst="rect">
            <a:avLst/>
          </a:prstGeom>
        </p:spPr>
      </p:pic>
    </p:spTree>
    <p:extLst>
      <p:ext uri="{BB962C8B-B14F-4D97-AF65-F5344CB8AC3E}">
        <p14:creationId xmlns:p14="http://schemas.microsoft.com/office/powerpoint/2010/main" val="163157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CF3074-3BB4-BE5B-1237-3BF9D19D6A25}"/>
              </a:ext>
            </a:extLst>
          </p:cNvPr>
          <p:cNvSpPr>
            <a:spLocks noGrp="1"/>
          </p:cNvSpPr>
          <p:nvPr>
            <p:ph type="title"/>
          </p:nvPr>
        </p:nvSpPr>
        <p:spPr>
          <a:xfrm>
            <a:off x="298938" y="365126"/>
            <a:ext cx="11588262" cy="795460"/>
          </a:xfrm>
        </p:spPr>
        <p:txBody>
          <a:bodyPr>
            <a:normAutofit/>
          </a:bodyPr>
          <a:lstStyle/>
          <a:p>
            <a:r>
              <a:rPr lang="en-US" altLang="zh-TW" dirty="0">
                <a:latin typeface="+mn-lt"/>
              </a:rPr>
              <a:t>Analyzing Forms with the Form Recognizer Service</a:t>
            </a:r>
            <a:endParaRPr lang="zh-TW" altLang="en-US" dirty="0">
              <a:latin typeface="+mn-lt"/>
            </a:endParaRPr>
          </a:p>
        </p:txBody>
      </p:sp>
      <p:pic>
        <p:nvPicPr>
          <p:cNvPr id="3" name="圖片 2">
            <a:extLst>
              <a:ext uri="{FF2B5EF4-FFF2-40B4-BE49-F238E27FC236}">
                <a16:creationId xmlns:a16="http://schemas.microsoft.com/office/drawing/2014/main" id="{58CBD60C-3607-6ED4-BAB8-75CCAAE9310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688123"/>
            <a:ext cx="12192000" cy="4357617"/>
          </a:xfrm>
          <a:prstGeom prst="rect">
            <a:avLst/>
          </a:prstGeom>
        </p:spPr>
      </p:pic>
    </p:spTree>
    <p:extLst>
      <p:ext uri="{BB962C8B-B14F-4D97-AF65-F5344CB8AC3E}">
        <p14:creationId xmlns:p14="http://schemas.microsoft.com/office/powerpoint/2010/main" val="2049556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381AA1C-5707-4667-8FE0-F131D8BEED9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11720"/>
            <a:ext cx="12192000" cy="4234559"/>
          </a:xfrm>
          <a:prstGeom prst="rect">
            <a:avLst/>
          </a:prstGeom>
        </p:spPr>
      </p:pic>
    </p:spTree>
    <p:extLst>
      <p:ext uri="{BB962C8B-B14F-4D97-AF65-F5344CB8AC3E}">
        <p14:creationId xmlns:p14="http://schemas.microsoft.com/office/powerpoint/2010/main" val="682932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81D8C4A-A54F-4DF3-BAA8-4654F5F686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57752"/>
            <a:ext cx="12192000" cy="5742495"/>
          </a:xfrm>
          <a:prstGeom prst="rect">
            <a:avLst/>
          </a:prstGeom>
        </p:spPr>
      </p:pic>
    </p:spTree>
    <p:extLst>
      <p:ext uri="{BB962C8B-B14F-4D97-AF65-F5344CB8AC3E}">
        <p14:creationId xmlns:p14="http://schemas.microsoft.com/office/powerpoint/2010/main" val="1553924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39A3B0F9-9CD1-4B4B-8CBF-2C993A9E84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2244"/>
            <a:ext cx="12192000" cy="6793511"/>
          </a:xfrm>
          <a:prstGeom prst="rect">
            <a:avLst/>
          </a:prstGeom>
        </p:spPr>
      </p:pic>
    </p:spTree>
    <p:extLst>
      <p:ext uri="{BB962C8B-B14F-4D97-AF65-F5344CB8AC3E}">
        <p14:creationId xmlns:p14="http://schemas.microsoft.com/office/powerpoint/2010/main" val="2352450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39F0007-3298-48C9-A90B-54B302DE20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04884"/>
            <a:ext cx="12192000" cy="4848232"/>
          </a:xfrm>
          <a:prstGeom prst="rect">
            <a:avLst/>
          </a:prstGeom>
        </p:spPr>
      </p:pic>
    </p:spTree>
    <p:extLst>
      <p:ext uri="{BB962C8B-B14F-4D97-AF65-F5344CB8AC3E}">
        <p14:creationId xmlns:p14="http://schemas.microsoft.com/office/powerpoint/2010/main" val="1084456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D792FD3-53DE-42FF-A6D4-FD29144347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5788" y="0"/>
            <a:ext cx="11520423" cy="6858000"/>
          </a:xfrm>
          <a:prstGeom prst="rect">
            <a:avLst/>
          </a:prstGeom>
        </p:spPr>
      </p:pic>
    </p:spTree>
    <p:extLst>
      <p:ext uri="{BB962C8B-B14F-4D97-AF65-F5344CB8AC3E}">
        <p14:creationId xmlns:p14="http://schemas.microsoft.com/office/powerpoint/2010/main" val="264078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A45C78-C84A-5508-1ED3-1B1D3A893891}"/>
              </a:ext>
            </a:extLst>
          </p:cNvPr>
          <p:cNvSpPr>
            <a:spLocks noGrp="1"/>
          </p:cNvSpPr>
          <p:nvPr>
            <p:ph type="title"/>
          </p:nvPr>
        </p:nvSpPr>
        <p:spPr>
          <a:xfrm>
            <a:off x="838200" y="365125"/>
            <a:ext cx="10515600" cy="670299"/>
          </a:xfrm>
        </p:spPr>
        <p:txBody>
          <a:bodyPr>
            <a:normAutofit fontScale="90000"/>
          </a:bodyPr>
          <a:lstStyle/>
          <a:p>
            <a:r>
              <a:rPr lang="en-US" altLang="zh-TW" dirty="0">
                <a:latin typeface="+mn-lt"/>
              </a:rPr>
              <a:t>Challenges and Risks with AI</a:t>
            </a:r>
            <a:endParaRPr lang="zh-TW" altLang="en-US" dirty="0">
              <a:latin typeface="+mn-lt"/>
            </a:endParaRPr>
          </a:p>
        </p:txBody>
      </p:sp>
      <p:pic>
        <p:nvPicPr>
          <p:cNvPr id="3" name="圖片 2">
            <a:extLst>
              <a:ext uri="{FF2B5EF4-FFF2-40B4-BE49-F238E27FC236}">
                <a16:creationId xmlns:a16="http://schemas.microsoft.com/office/drawing/2014/main" id="{4FD89497-2ECA-B2E6-A2AD-60B849EDCB5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301262"/>
            <a:ext cx="12192000" cy="5367302"/>
          </a:xfrm>
          <a:prstGeom prst="rect">
            <a:avLst/>
          </a:prstGeom>
        </p:spPr>
      </p:pic>
    </p:spTree>
    <p:extLst>
      <p:ext uri="{BB962C8B-B14F-4D97-AF65-F5344CB8AC3E}">
        <p14:creationId xmlns:p14="http://schemas.microsoft.com/office/powerpoint/2010/main" val="2361854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CF7E2D5-186A-4848-9B7B-26886F95B4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29787"/>
            <a:ext cx="12192000" cy="2398426"/>
          </a:xfrm>
          <a:prstGeom prst="rect">
            <a:avLst/>
          </a:prstGeom>
        </p:spPr>
      </p:pic>
    </p:spTree>
    <p:extLst>
      <p:ext uri="{BB962C8B-B14F-4D97-AF65-F5344CB8AC3E}">
        <p14:creationId xmlns:p14="http://schemas.microsoft.com/office/powerpoint/2010/main" val="35985461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CDF5373-BE2E-4945-BB01-4BC6DCA5D7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88514"/>
            <a:ext cx="12192000" cy="6280971"/>
          </a:xfrm>
          <a:prstGeom prst="rect">
            <a:avLst/>
          </a:prstGeom>
        </p:spPr>
      </p:pic>
    </p:spTree>
    <p:extLst>
      <p:ext uri="{BB962C8B-B14F-4D97-AF65-F5344CB8AC3E}">
        <p14:creationId xmlns:p14="http://schemas.microsoft.com/office/powerpoint/2010/main" val="41714027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C5B0A091-9DCB-453D-88FC-608F8AE444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89710"/>
            <a:ext cx="12192000" cy="5678579"/>
          </a:xfrm>
          <a:prstGeom prst="rect">
            <a:avLst/>
          </a:prstGeom>
        </p:spPr>
      </p:pic>
    </p:spTree>
    <p:extLst>
      <p:ext uri="{BB962C8B-B14F-4D97-AF65-F5344CB8AC3E}">
        <p14:creationId xmlns:p14="http://schemas.microsoft.com/office/powerpoint/2010/main" val="4154521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C7BCFD2-EED3-4FEC-ADB3-E6E52CB58058}"/>
              </a:ext>
            </a:extLst>
          </p:cNvPr>
          <p:cNvPicPr>
            <a:picLocks noChangeAspect="1"/>
          </p:cNvPicPr>
          <p:nvPr/>
        </p:nvPicPr>
        <p:blipFill>
          <a:blip r:embed="rId2"/>
          <a:stretch>
            <a:fillRect/>
          </a:stretch>
        </p:blipFill>
        <p:spPr>
          <a:xfrm>
            <a:off x="1162050" y="781050"/>
            <a:ext cx="9867900" cy="5295900"/>
          </a:xfrm>
          <a:prstGeom prst="rect">
            <a:avLst/>
          </a:prstGeom>
        </p:spPr>
      </p:pic>
    </p:spTree>
    <p:extLst>
      <p:ext uri="{BB962C8B-B14F-4D97-AF65-F5344CB8AC3E}">
        <p14:creationId xmlns:p14="http://schemas.microsoft.com/office/powerpoint/2010/main" val="4110211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35010A19-031D-44F0-A2DA-8F3DC5469C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03165"/>
            <a:ext cx="12192000" cy="6451669"/>
          </a:xfrm>
          <a:prstGeom prst="rect">
            <a:avLst/>
          </a:prstGeom>
        </p:spPr>
      </p:pic>
    </p:spTree>
    <p:extLst>
      <p:ext uri="{BB962C8B-B14F-4D97-AF65-F5344CB8AC3E}">
        <p14:creationId xmlns:p14="http://schemas.microsoft.com/office/powerpoint/2010/main" val="21082779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57EA7B1-CC2C-B674-CC13-8605BDB30F1C}"/>
              </a:ext>
            </a:extLst>
          </p:cNvPr>
          <p:cNvSpPr/>
          <p:nvPr/>
        </p:nvSpPr>
        <p:spPr>
          <a:xfrm>
            <a:off x="1119187" y="2351167"/>
            <a:ext cx="9953625" cy="3341077"/>
          </a:xfrm>
          <a:prstGeom prst="rect">
            <a:avLst/>
          </a:prstGeom>
          <a:solidFill>
            <a:srgbClr val="3D3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2C508808-CA92-3A88-4ECA-436D62935BEB}"/>
              </a:ext>
            </a:extLst>
          </p:cNvPr>
          <p:cNvSpPr txBox="1"/>
          <p:nvPr/>
        </p:nvSpPr>
        <p:spPr>
          <a:xfrm>
            <a:off x="1379875" y="3513873"/>
            <a:ext cx="9134232" cy="1015663"/>
          </a:xfrm>
          <a:prstGeom prst="rect">
            <a:avLst/>
          </a:prstGeom>
          <a:noFill/>
        </p:spPr>
        <p:txBody>
          <a:bodyPr wrap="none" rtlCol="0">
            <a:spAutoFit/>
          </a:bodyPr>
          <a:lstStyle/>
          <a:p>
            <a:r>
              <a:rPr lang="en-US" altLang="zh-TW" sz="6000" dirty="0">
                <a:solidFill>
                  <a:schemeClr val="bg1"/>
                </a:solidFill>
              </a:rPr>
              <a:t>Natural Language Processing</a:t>
            </a:r>
            <a:endParaRPr lang="zh-TW" altLang="en-US" sz="6000" dirty="0">
              <a:solidFill>
                <a:schemeClr val="bg1"/>
              </a:solidFill>
            </a:endParaRPr>
          </a:p>
        </p:txBody>
      </p:sp>
    </p:spTree>
    <p:extLst>
      <p:ext uri="{BB962C8B-B14F-4D97-AF65-F5344CB8AC3E}">
        <p14:creationId xmlns:p14="http://schemas.microsoft.com/office/powerpoint/2010/main" val="31627598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0A8DC5-5A43-304C-9822-53883BC077A2}"/>
              </a:ext>
            </a:extLst>
          </p:cNvPr>
          <p:cNvSpPr>
            <a:spLocks noGrp="1"/>
          </p:cNvSpPr>
          <p:nvPr>
            <p:ph type="title"/>
          </p:nvPr>
        </p:nvSpPr>
        <p:spPr>
          <a:xfrm>
            <a:off x="838200" y="365126"/>
            <a:ext cx="10515600" cy="791322"/>
          </a:xfrm>
        </p:spPr>
        <p:txBody>
          <a:bodyPr/>
          <a:lstStyle/>
          <a:p>
            <a:r>
              <a:rPr lang="en-US" altLang="zh-TW" dirty="0">
                <a:latin typeface="+mn-lt"/>
              </a:rPr>
              <a:t>What is Natural Language Processing?</a:t>
            </a:r>
            <a:endParaRPr lang="zh-TW" altLang="en-US" dirty="0">
              <a:latin typeface="+mn-lt"/>
            </a:endParaRPr>
          </a:p>
        </p:txBody>
      </p:sp>
      <p:pic>
        <p:nvPicPr>
          <p:cNvPr id="3" name="圖片 2">
            <a:extLst>
              <a:ext uri="{FF2B5EF4-FFF2-40B4-BE49-F238E27FC236}">
                <a16:creationId xmlns:a16="http://schemas.microsoft.com/office/drawing/2014/main" id="{971DB01C-5163-0042-4F59-60C8C9D6A1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200" y="1617785"/>
            <a:ext cx="7152148" cy="4466492"/>
          </a:xfrm>
          <a:prstGeom prst="rect">
            <a:avLst/>
          </a:prstGeom>
        </p:spPr>
      </p:pic>
      <p:sp>
        <p:nvSpPr>
          <p:cNvPr id="4" name="文字方塊 3">
            <a:extLst>
              <a:ext uri="{FF2B5EF4-FFF2-40B4-BE49-F238E27FC236}">
                <a16:creationId xmlns:a16="http://schemas.microsoft.com/office/drawing/2014/main" id="{5DE45180-399A-E818-61E2-8AC7D59FAC1F}"/>
              </a:ext>
            </a:extLst>
          </p:cNvPr>
          <p:cNvSpPr txBox="1"/>
          <p:nvPr/>
        </p:nvSpPr>
        <p:spPr>
          <a:xfrm>
            <a:off x="8467267" y="2782669"/>
            <a:ext cx="3016087" cy="646331"/>
          </a:xfrm>
          <a:prstGeom prst="rect">
            <a:avLst/>
          </a:prstGeom>
          <a:noFill/>
        </p:spPr>
        <p:txBody>
          <a:bodyPr wrap="square" rtlCol="0">
            <a:spAutoFit/>
          </a:bodyPr>
          <a:lstStyle/>
          <a:p>
            <a:r>
              <a:rPr lang="zh-TW" altLang="en-US" dirty="0"/>
              <a:t>情感分析以確定文檔中使用的語言的正面或負面程度</a:t>
            </a:r>
          </a:p>
        </p:txBody>
      </p:sp>
      <p:sp>
        <p:nvSpPr>
          <p:cNvPr id="5" name="文字方塊 4">
            <a:extLst>
              <a:ext uri="{FF2B5EF4-FFF2-40B4-BE49-F238E27FC236}">
                <a16:creationId xmlns:a16="http://schemas.microsoft.com/office/drawing/2014/main" id="{32C50360-67CC-B050-0F15-E5054324E161}"/>
              </a:ext>
            </a:extLst>
          </p:cNvPr>
          <p:cNvSpPr txBox="1"/>
          <p:nvPr/>
        </p:nvSpPr>
        <p:spPr>
          <a:xfrm>
            <a:off x="8467267" y="3633954"/>
            <a:ext cx="3016087" cy="369332"/>
          </a:xfrm>
          <a:prstGeom prst="rect">
            <a:avLst/>
          </a:prstGeom>
          <a:noFill/>
        </p:spPr>
        <p:txBody>
          <a:bodyPr wrap="square" rtlCol="0">
            <a:spAutoFit/>
          </a:bodyPr>
          <a:lstStyle/>
          <a:p>
            <a:r>
              <a:rPr lang="zh-TW" altLang="en-US" dirty="0"/>
              <a:t>啟用口語幾和合成語音響應</a:t>
            </a:r>
          </a:p>
        </p:txBody>
      </p:sp>
      <p:sp>
        <p:nvSpPr>
          <p:cNvPr id="6" name="文字方塊 5">
            <a:extLst>
              <a:ext uri="{FF2B5EF4-FFF2-40B4-BE49-F238E27FC236}">
                <a16:creationId xmlns:a16="http://schemas.microsoft.com/office/drawing/2014/main" id="{7A5435BE-1DF3-FA4F-CA51-57BD3F856B2D}"/>
              </a:ext>
            </a:extLst>
          </p:cNvPr>
          <p:cNvSpPr txBox="1"/>
          <p:nvPr/>
        </p:nvSpPr>
        <p:spPr>
          <a:xfrm>
            <a:off x="8467267" y="5303365"/>
            <a:ext cx="3016087" cy="369332"/>
          </a:xfrm>
          <a:prstGeom prst="rect">
            <a:avLst/>
          </a:prstGeom>
          <a:noFill/>
        </p:spPr>
        <p:txBody>
          <a:bodyPr wrap="square" rtlCol="0">
            <a:spAutoFit/>
          </a:bodyPr>
          <a:lstStyle/>
          <a:p>
            <a:r>
              <a:rPr lang="zh-TW" altLang="en-US" dirty="0"/>
              <a:t>解釋命令並確定適當的操作</a:t>
            </a:r>
          </a:p>
        </p:txBody>
      </p:sp>
      <p:sp>
        <p:nvSpPr>
          <p:cNvPr id="7" name="文字方塊 6">
            <a:extLst>
              <a:ext uri="{FF2B5EF4-FFF2-40B4-BE49-F238E27FC236}">
                <a16:creationId xmlns:a16="http://schemas.microsoft.com/office/drawing/2014/main" id="{F7F6A7CA-66D4-3341-9B70-9AB0B405ADD7}"/>
              </a:ext>
            </a:extLst>
          </p:cNvPr>
          <p:cNvSpPr txBox="1"/>
          <p:nvPr/>
        </p:nvSpPr>
        <p:spPr>
          <a:xfrm>
            <a:off x="8467266" y="2023717"/>
            <a:ext cx="2544139" cy="369332"/>
          </a:xfrm>
          <a:prstGeom prst="rect">
            <a:avLst/>
          </a:prstGeom>
          <a:noFill/>
        </p:spPr>
        <p:txBody>
          <a:bodyPr wrap="square" rtlCol="0">
            <a:spAutoFit/>
          </a:bodyPr>
          <a:lstStyle/>
          <a:p>
            <a:r>
              <a:rPr lang="zh-TW" altLang="en-US" dirty="0"/>
              <a:t>理解書面和口頭語言</a:t>
            </a:r>
          </a:p>
        </p:txBody>
      </p:sp>
      <p:sp>
        <p:nvSpPr>
          <p:cNvPr id="8" name="文字方塊 7">
            <a:extLst>
              <a:ext uri="{FF2B5EF4-FFF2-40B4-BE49-F238E27FC236}">
                <a16:creationId xmlns:a16="http://schemas.microsoft.com/office/drawing/2014/main" id="{D5887A89-5777-870C-6FBC-E320DB46A0C7}"/>
              </a:ext>
            </a:extLst>
          </p:cNvPr>
          <p:cNvSpPr txBox="1"/>
          <p:nvPr/>
        </p:nvSpPr>
        <p:spPr>
          <a:xfrm>
            <a:off x="8467267" y="4468659"/>
            <a:ext cx="3016087" cy="646331"/>
          </a:xfrm>
          <a:prstGeom prst="rect">
            <a:avLst/>
          </a:prstGeom>
          <a:noFill/>
        </p:spPr>
        <p:txBody>
          <a:bodyPr wrap="square" rtlCol="0">
            <a:spAutoFit/>
          </a:bodyPr>
          <a:lstStyle/>
          <a:p>
            <a:r>
              <a:rPr lang="zh-TW" altLang="en-US" dirty="0"/>
              <a:t>自動翻譯語言之間的口頭或書面面孔</a:t>
            </a:r>
          </a:p>
        </p:txBody>
      </p:sp>
    </p:spTree>
    <p:extLst>
      <p:ext uri="{BB962C8B-B14F-4D97-AF65-F5344CB8AC3E}">
        <p14:creationId xmlns:p14="http://schemas.microsoft.com/office/powerpoint/2010/main" val="752264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955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0FEBC3-0F3A-7AF7-E598-4D9AF477410B}"/>
              </a:ext>
            </a:extLst>
          </p:cNvPr>
          <p:cNvSpPr>
            <a:spLocks noGrp="1"/>
          </p:cNvSpPr>
          <p:nvPr>
            <p:ph type="title"/>
          </p:nvPr>
        </p:nvSpPr>
        <p:spPr>
          <a:xfrm>
            <a:off x="838200" y="365125"/>
            <a:ext cx="10515600" cy="872004"/>
          </a:xfrm>
        </p:spPr>
        <p:txBody>
          <a:bodyPr>
            <a:normAutofit/>
          </a:bodyPr>
          <a:lstStyle/>
          <a:p>
            <a:r>
              <a:rPr lang="en-US" altLang="zh-TW" dirty="0">
                <a:latin typeface="+mn-lt"/>
              </a:rPr>
              <a:t>Natural </a:t>
            </a:r>
            <a:r>
              <a:rPr lang="en-US" altLang="zh-TW" dirty="0" err="1">
                <a:latin typeface="+mn-lt"/>
              </a:rPr>
              <a:t>Langage</a:t>
            </a:r>
            <a:r>
              <a:rPr lang="en-US" altLang="zh-TW" dirty="0">
                <a:latin typeface="+mn-lt"/>
              </a:rPr>
              <a:t> Processing in Azure</a:t>
            </a:r>
            <a:endParaRPr lang="zh-TW" altLang="en-US" dirty="0">
              <a:latin typeface="+mn-lt"/>
            </a:endParaRPr>
          </a:p>
        </p:txBody>
      </p:sp>
      <p:pic>
        <p:nvPicPr>
          <p:cNvPr id="3" name="圖片 2">
            <a:extLst>
              <a:ext uri="{FF2B5EF4-FFF2-40B4-BE49-F238E27FC236}">
                <a16:creationId xmlns:a16="http://schemas.microsoft.com/office/drawing/2014/main" id="{F92C8E15-D0AE-31FB-526C-829D54F637A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41484" y="1033574"/>
            <a:ext cx="10709032" cy="5824426"/>
          </a:xfrm>
          <a:prstGeom prst="rect">
            <a:avLst/>
          </a:prstGeom>
        </p:spPr>
      </p:pic>
    </p:spTree>
    <p:extLst>
      <p:ext uri="{BB962C8B-B14F-4D97-AF65-F5344CB8AC3E}">
        <p14:creationId xmlns:p14="http://schemas.microsoft.com/office/powerpoint/2010/main" val="3491140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C108699-1F15-4700-B30C-219C0D3C86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14242"/>
            <a:ext cx="12192000" cy="4229516"/>
          </a:xfrm>
          <a:prstGeom prst="rect">
            <a:avLst/>
          </a:prstGeom>
        </p:spPr>
      </p:pic>
    </p:spTree>
    <p:extLst>
      <p:ext uri="{BB962C8B-B14F-4D97-AF65-F5344CB8AC3E}">
        <p14:creationId xmlns:p14="http://schemas.microsoft.com/office/powerpoint/2010/main" val="215889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B30933-8E9D-2695-DD50-CF356B6042DF}"/>
              </a:ext>
            </a:extLst>
          </p:cNvPr>
          <p:cNvSpPr>
            <a:spLocks noGrp="1"/>
          </p:cNvSpPr>
          <p:nvPr>
            <p:ph type="title"/>
          </p:nvPr>
        </p:nvSpPr>
        <p:spPr>
          <a:xfrm>
            <a:off x="838200" y="365126"/>
            <a:ext cx="10515600" cy="689952"/>
          </a:xfrm>
        </p:spPr>
        <p:txBody>
          <a:bodyPr>
            <a:normAutofit fontScale="90000"/>
          </a:bodyPr>
          <a:lstStyle/>
          <a:p>
            <a:r>
              <a:rPr lang="en-US" altLang="zh-TW" dirty="0">
                <a:latin typeface="+mn-lt"/>
              </a:rPr>
              <a:t>Principles of Responsible AI</a:t>
            </a:r>
            <a:endParaRPr lang="zh-TW" altLang="en-US" dirty="0">
              <a:latin typeface="+mn-lt"/>
            </a:endParaRPr>
          </a:p>
        </p:txBody>
      </p:sp>
      <p:pic>
        <p:nvPicPr>
          <p:cNvPr id="3" name="圖片 2">
            <a:extLst>
              <a:ext uri="{FF2B5EF4-FFF2-40B4-BE49-F238E27FC236}">
                <a16:creationId xmlns:a16="http://schemas.microsoft.com/office/drawing/2014/main" id="{7A6E35CE-486A-66E3-B9F3-F723A135CF8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8616" y="1213337"/>
            <a:ext cx="11274767" cy="5225823"/>
          </a:xfrm>
          <a:prstGeom prst="rect">
            <a:avLst/>
          </a:prstGeom>
        </p:spPr>
      </p:pic>
    </p:spTree>
    <p:extLst>
      <p:ext uri="{BB962C8B-B14F-4D97-AF65-F5344CB8AC3E}">
        <p14:creationId xmlns:p14="http://schemas.microsoft.com/office/powerpoint/2010/main" val="29468272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3E86C682-A1A8-4725-8670-02BA5766F6D0}"/>
              </a:ext>
            </a:extLst>
          </p:cNvPr>
          <p:cNvPicPr>
            <a:picLocks noChangeAspect="1"/>
          </p:cNvPicPr>
          <p:nvPr/>
        </p:nvPicPr>
        <p:blipFill>
          <a:blip r:embed="rId2"/>
          <a:stretch>
            <a:fillRect/>
          </a:stretch>
        </p:blipFill>
        <p:spPr>
          <a:xfrm>
            <a:off x="971550" y="923925"/>
            <a:ext cx="10248900" cy="5010150"/>
          </a:xfrm>
          <a:prstGeom prst="rect">
            <a:avLst/>
          </a:prstGeom>
        </p:spPr>
      </p:pic>
    </p:spTree>
    <p:extLst>
      <p:ext uri="{BB962C8B-B14F-4D97-AF65-F5344CB8AC3E}">
        <p14:creationId xmlns:p14="http://schemas.microsoft.com/office/powerpoint/2010/main" val="3596333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1A20314-0148-4C78-A419-D4F2095EB243}"/>
              </a:ext>
            </a:extLst>
          </p:cNvPr>
          <p:cNvPicPr>
            <a:picLocks noChangeAspect="1"/>
          </p:cNvPicPr>
          <p:nvPr/>
        </p:nvPicPr>
        <p:blipFill>
          <a:blip r:embed="rId2"/>
          <a:stretch>
            <a:fillRect/>
          </a:stretch>
        </p:blipFill>
        <p:spPr>
          <a:xfrm>
            <a:off x="1190625" y="681037"/>
            <a:ext cx="9810750" cy="5495925"/>
          </a:xfrm>
          <a:prstGeom prst="rect">
            <a:avLst/>
          </a:prstGeom>
        </p:spPr>
      </p:pic>
    </p:spTree>
    <p:extLst>
      <p:ext uri="{BB962C8B-B14F-4D97-AF65-F5344CB8AC3E}">
        <p14:creationId xmlns:p14="http://schemas.microsoft.com/office/powerpoint/2010/main" val="1762908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F24B0890-EA2E-EDAD-91AD-9476C2685A4C}"/>
              </a:ext>
            </a:extLst>
          </p:cNvPr>
          <p:cNvSpPr txBox="1"/>
          <p:nvPr/>
        </p:nvSpPr>
        <p:spPr>
          <a:xfrm>
            <a:off x="560157" y="3075057"/>
            <a:ext cx="11071685" cy="707886"/>
          </a:xfrm>
          <a:prstGeom prst="rect">
            <a:avLst/>
          </a:prstGeom>
          <a:noFill/>
        </p:spPr>
        <p:txBody>
          <a:bodyPr wrap="none" rtlCol="0">
            <a:spAutoFit/>
          </a:bodyPr>
          <a:lstStyle/>
          <a:p>
            <a:r>
              <a:rPr lang="en-US" altLang="zh-TW" sz="4000" dirty="0"/>
              <a:t>Lesson 2: Using Natural Language Processing Service</a:t>
            </a:r>
            <a:endParaRPr lang="zh-TW" altLang="en-US" sz="4000" dirty="0"/>
          </a:p>
        </p:txBody>
      </p:sp>
    </p:spTree>
    <p:extLst>
      <p:ext uri="{BB962C8B-B14F-4D97-AF65-F5344CB8AC3E}">
        <p14:creationId xmlns:p14="http://schemas.microsoft.com/office/powerpoint/2010/main" val="27131146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BD04A57-340A-CCA0-8ECC-507AFE7D52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3467" y="702733"/>
            <a:ext cx="10905066" cy="5452533"/>
          </a:xfrm>
          <a:prstGeom prst="rect">
            <a:avLst/>
          </a:prstGeom>
        </p:spPr>
      </p:pic>
      <p:sp>
        <p:nvSpPr>
          <p:cNvPr id="5" name="文字方塊 4">
            <a:extLst>
              <a:ext uri="{FF2B5EF4-FFF2-40B4-BE49-F238E27FC236}">
                <a16:creationId xmlns:a16="http://schemas.microsoft.com/office/drawing/2014/main" id="{1C72C05F-CB55-F9E9-8717-857187C41207}"/>
              </a:ext>
            </a:extLst>
          </p:cNvPr>
          <p:cNvSpPr txBox="1"/>
          <p:nvPr/>
        </p:nvSpPr>
        <p:spPr>
          <a:xfrm>
            <a:off x="8646348" y="5684430"/>
            <a:ext cx="2757948" cy="369332"/>
          </a:xfrm>
          <a:prstGeom prst="rect">
            <a:avLst/>
          </a:prstGeom>
          <a:noFill/>
        </p:spPr>
        <p:txBody>
          <a:bodyPr wrap="square" rtlCol="0">
            <a:spAutoFit/>
          </a:bodyPr>
          <a:lstStyle/>
          <a:p>
            <a:r>
              <a:rPr lang="zh-TW" altLang="en-US" dirty="0">
                <a:solidFill>
                  <a:srgbClr val="C00000"/>
                </a:solidFill>
              </a:rPr>
              <a:t>法語或西班牙語的組合</a:t>
            </a:r>
          </a:p>
        </p:txBody>
      </p:sp>
      <p:cxnSp>
        <p:nvCxnSpPr>
          <p:cNvPr id="9" name="直線接點 8">
            <a:extLst>
              <a:ext uri="{FF2B5EF4-FFF2-40B4-BE49-F238E27FC236}">
                <a16:creationId xmlns:a16="http://schemas.microsoft.com/office/drawing/2014/main" id="{005820F4-4FBB-1F5A-DED8-C539C57D50B0}"/>
              </a:ext>
            </a:extLst>
          </p:cNvPr>
          <p:cNvCxnSpPr/>
          <p:nvPr/>
        </p:nvCxnSpPr>
        <p:spPr>
          <a:xfrm>
            <a:off x="5045634" y="3531606"/>
            <a:ext cx="6150077"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335510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01B5772-E67E-C86E-142E-47C6603338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3467" y="702733"/>
            <a:ext cx="10905066" cy="5452533"/>
          </a:xfrm>
          <a:prstGeom prst="rect">
            <a:avLst/>
          </a:prstGeom>
        </p:spPr>
      </p:pic>
      <p:cxnSp>
        <p:nvCxnSpPr>
          <p:cNvPr id="7" name="直線接點 6">
            <a:extLst>
              <a:ext uri="{FF2B5EF4-FFF2-40B4-BE49-F238E27FC236}">
                <a16:creationId xmlns:a16="http://schemas.microsoft.com/office/drawing/2014/main" id="{90B8C5B6-9D7E-C27C-4C51-E3B8F4E7FFD3}"/>
              </a:ext>
            </a:extLst>
          </p:cNvPr>
          <p:cNvCxnSpPr/>
          <p:nvPr/>
        </p:nvCxnSpPr>
        <p:spPr>
          <a:xfrm>
            <a:off x="5773783" y="5669280"/>
            <a:ext cx="167204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44233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圖片 3">
            <a:extLst>
              <a:ext uri="{FF2B5EF4-FFF2-40B4-BE49-F238E27FC236}">
                <a16:creationId xmlns:a16="http://schemas.microsoft.com/office/drawing/2014/main" id="{DF0B1F4C-37C8-66EB-85E3-D218755EB41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6850" y="173518"/>
            <a:ext cx="11798300" cy="6512763"/>
          </a:xfrm>
          <a:prstGeom prst="rect">
            <a:avLst/>
          </a:prstGeom>
        </p:spPr>
      </p:pic>
    </p:spTree>
    <p:extLst>
      <p:ext uri="{BB962C8B-B14F-4D97-AF65-F5344CB8AC3E}">
        <p14:creationId xmlns:p14="http://schemas.microsoft.com/office/powerpoint/2010/main" val="24961935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圖片 2">
            <a:extLst>
              <a:ext uri="{FF2B5EF4-FFF2-40B4-BE49-F238E27FC236}">
                <a16:creationId xmlns:a16="http://schemas.microsoft.com/office/drawing/2014/main" id="{3D219AED-50D4-3D14-620E-31959B14A8F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
          <a:stretch/>
        </p:blipFill>
        <p:spPr>
          <a:xfrm>
            <a:off x="263012" y="734531"/>
            <a:ext cx="7662616" cy="3925959"/>
          </a:xfrm>
          <a:prstGeom prst="rect">
            <a:avLst/>
          </a:prstGeom>
        </p:spPr>
      </p:pic>
      <p:sp>
        <p:nvSpPr>
          <p:cNvPr id="5" name="文字方塊 4">
            <a:extLst>
              <a:ext uri="{FF2B5EF4-FFF2-40B4-BE49-F238E27FC236}">
                <a16:creationId xmlns:a16="http://schemas.microsoft.com/office/drawing/2014/main" id="{338D4253-DC62-872F-DBFE-AFBB817DDCAB}"/>
              </a:ext>
            </a:extLst>
          </p:cNvPr>
          <p:cNvSpPr txBox="1"/>
          <p:nvPr/>
        </p:nvSpPr>
        <p:spPr>
          <a:xfrm>
            <a:off x="1592826" y="6489290"/>
            <a:ext cx="4055806" cy="369332"/>
          </a:xfrm>
          <a:prstGeom prst="rect">
            <a:avLst/>
          </a:prstGeom>
          <a:noFill/>
        </p:spPr>
        <p:txBody>
          <a:bodyPr wrap="square" rtlCol="0">
            <a:spAutoFit/>
          </a:bodyPr>
          <a:lstStyle/>
          <a:p>
            <a:r>
              <a:rPr lang="zh-TW" altLang="en-US" dirty="0"/>
              <a:t>語音識別和合成，</a:t>
            </a:r>
            <a:r>
              <a:rPr lang="en-US" altLang="zh-TW" dirty="0"/>
              <a:t>Siri</a:t>
            </a:r>
            <a:endParaRPr lang="zh-TW" altLang="en-US" dirty="0"/>
          </a:p>
        </p:txBody>
      </p:sp>
      <p:pic>
        <p:nvPicPr>
          <p:cNvPr id="7" name="圖片 6">
            <a:extLst>
              <a:ext uri="{FF2B5EF4-FFF2-40B4-BE49-F238E27FC236}">
                <a16:creationId xmlns:a16="http://schemas.microsoft.com/office/drawing/2014/main" id="{FA453883-6786-3F7D-ACC7-59A6FB0C55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89751" y="2356978"/>
            <a:ext cx="2808213" cy="2792972"/>
          </a:xfrm>
          <a:prstGeom prst="rect">
            <a:avLst/>
          </a:prstGeom>
        </p:spPr>
      </p:pic>
    </p:spTree>
    <p:extLst>
      <p:ext uri="{BB962C8B-B14F-4D97-AF65-F5344CB8AC3E}">
        <p14:creationId xmlns:p14="http://schemas.microsoft.com/office/powerpoint/2010/main" val="7012978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A3222DD-5F23-8C8F-95C6-8EFD588817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3467" y="1316143"/>
            <a:ext cx="10905066" cy="4225712"/>
          </a:xfrm>
          <a:prstGeom prst="rect">
            <a:avLst/>
          </a:prstGeom>
        </p:spPr>
      </p:pic>
    </p:spTree>
    <p:extLst>
      <p:ext uri="{BB962C8B-B14F-4D97-AF65-F5344CB8AC3E}">
        <p14:creationId xmlns:p14="http://schemas.microsoft.com/office/powerpoint/2010/main" val="24609971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9AF977EE-289D-0ED8-3C41-4B81FF67A2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4757" y="643466"/>
            <a:ext cx="9442485" cy="5571067"/>
          </a:xfrm>
          <a:prstGeom prst="rect">
            <a:avLst/>
          </a:prstGeom>
        </p:spPr>
      </p:pic>
    </p:spTree>
    <p:extLst>
      <p:ext uri="{BB962C8B-B14F-4D97-AF65-F5344CB8AC3E}">
        <p14:creationId xmlns:p14="http://schemas.microsoft.com/office/powerpoint/2010/main" val="3100592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C15C41A0-A459-4E77-8FA5-3ADC3ABEDA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34764"/>
            <a:ext cx="12192000" cy="4388471"/>
          </a:xfrm>
          <a:prstGeom prst="rect">
            <a:avLst/>
          </a:prstGeom>
        </p:spPr>
      </p:pic>
    </p:spTree>
    <p:extLst>
      <p:ext uri="{BB962C8B-B14F-4D97-AF65-F5344CB8AC3E}">
        <p14:creationId xmlns:p14="http://schemas.microsoft.com/office/powerpoint/2010/main" val="95788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9EC48C7-4441-4E10-904A-9940E4370A5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546" y="0"/>
            <a:ext cx="11924907" cy="6858000"/>
          </a:xfrm>
          <a:prstGeom prst="rect">
            <a:avLst/>
          </a:prstGeom>
        </p:spPr>
      </p:pic>
    </p:spTree>
    <p:extLst>
      <p:ext uri="{BB962C8B-B14F-4D97-AF65-F5344CB8AC3E}">
        <p14:creationId xmlns:p14="http://schemas.microsoft.com/office/powerpoint/2010/main" val="2227158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5A5780E-2C61-4F9E-8C4A-544717DA6B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80302"/>
            <a:ext cx="12192000" cy="5497395"/>
          </a:xfrm>
          <a:prstGeom prst="rect">
            <a:avLst/>
          </a:prstGeom>
        </p:spPr>
      </p:pic>
    </p:spTree>
    <p:extLst>
      <p:ext uri="{BB962C8B-B14F-4D97-AF65-F5344CB8AC3E}">
        <p14:creationId xmlns:p14="http://schemas.microsoft.com/office/powerpoint/2010/main" val="21698403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741A4AA-0D38-4798-B390-9770C22D3C0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9565" y="0"/>
            <a:ext cx="10852869" cy="6858000"/>
          </a:xfrm>
          <a:prstGeom prst="rect">
            <a:avLst/>
          </a:prstGeom>
        </p:spPr>
      </p:pic>
    </p:spTree>
    <p:extLst>
      <p:ext uri="{BB962C8B-B14F-4D97-AF65-F5344CB8AC3E}">
        <p14:creationId xmlns:p14="http://schemas.microsoft.com/office/powerpoint/2010/main" val="3096280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8FCC091-DB3A-46D0-B5E8-FEAFB44E7A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2551" y="0"/>
            <a:ext cx="11366898" cy="6858000"/>
          </a:xfrm>
          <a:prstGeom prst="rect">
            <a:avLst/>
          </a:prstGeom>
        </p:spPr>
      </p:pic>
    </p:spTree>
    <p:extLst>
      <p:ext uri="{BB962C8B-B14F-4D97-AF65-F5344CB8AC3E}">
        <p14:creationId xmlns:p14="http://schemas.microsoft.com/office/powerpoint/2010/main" val="32004531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7BD44C8-E9A4-FA73-47DE-1E1F55244B2D}"/>
              </a:ext>
            </a:extLst>
          </p:cNvPr>
          <p:cNvSpPr/>
          <p:nvPr/>
        </p:nvSpPr>
        <p:spPr>
          <a:xfrm>
            <a:off x="2380129" y="2734925"/>
            <a:ext cx="7121769" cy="861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文字方塊 2">
            <a:extLst>
              <a:ext uri="{FF2B5EF4-FFF2-40B4-BE49-F238E27FC236}">
                <a16:creationId xmlns:a16="http://schemas.microsoft.com/office/drawing/2014/main" id="{24B70410-E7A9-66F5-50AE-DFF1061E87C7}"/>
              </a:ext>
            </a:extLst>
          </p:cNvPr>
          <p:cNvSpPr txBox="1"/>
          <p:nvPr/>
        </p:nvSpPr>
        <p:spPr>
          <a:xfrm>
            <a:off x="2731820" y="2904138"/>
            <a:ext cx="6374181" cy="523220"/>
          </a:xfrm>
          <a:prstGeom prst="rect">
            <a:avLst/>
          </a:prstGeom>
          <a:noFill/>
        </p:spPr>
        <p:txBody>
          <a:bodyPr wrap="none" rtlCol="0">
            <a:spAutoFit/>
          </a:bodyPr>
          <a:lstStyle/>
          <a:p>
            <a:r>
              <a:rPr lang="en-US" altLang="zh-TW" sz="2800" dirty="0">
                <a:solidFill>
                  <a:schemeClr val="bg1"/>
                </a:solidFill>
              </a:rPr>
              <a:t>https://aidemos.Microsoft.com/luis/demo</a:t>
            </a:r>
            <a:endParaRPr lang="zh-TW" altLang="en-US" sz="2800" dirty="0">
              <a:solidFill>
                <a:schemeClr val="bg1"/>
              </a:solidFill>
            </a:endParaRPr>
          </a:p>
        </p:txBody>
      </p:sp>
    </p:spTree>
    <p:extLst>
      <p:ext uri="{BB962C8B-B14F-4D97-AF65-F5344CB8AC3E}">
        <p14:creationId xmlns:p14="http://schemas.microsoft.com/office/powerpoint/2010/main" val="42727119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F08DCE7-DE4D-444E-80F4-837168E5CE93}"/>
              </a:ext>
            </a:extLst>
          </p:cNvPr>
          <p:cNvPicPr>
            <a:picLocks noChangeAspect="1"/>
          </p:cNvPicPr>
          <p:nvPr/>
        </p:nvPicPr>
        <p:blipFill>
          <a:blip r:embed="rId2"/>
          <a:stretch>
            <a:fillRect/>
          </a:stretch>
        </p:blipFill>
        <p:spPr>
          <a:xfrm>
            <a:off x="995362" y="1443037"/>
            <a:ext cx="10201275" cy="3971925"/>
          </a:xfrm>
          <a:prstGeom prst="rect">
            <a:avLst/>
          </a:prstGeom>
        </p:spPr>
      </p:pic>
    </p:spTree>
    <p:extLst>
      <p:ext uri="{BB962C8B-B14F-4D97-AF65-F5344CB8AC3E}">
        <p14:creationId xmlns:p14="http://schemas.microsoft.com/office/powerpoint/2010/main" val="9721240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5BD3C5E-4495-43D2-A60D-1ADE94F1A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50165"/>
            <a:ext cx="12192000" cy="4357669"/>
          </a:xfrm>
          <a:prstGeom prst="rect">
            <a:avLst/>
          </a:prstGeom>
        </p:spPr>
      </p:pic>
    </p:spTree>
    <p:extLst>
      <p:ext uri="{BB962C8B-B14F-4D97-AF65-F5344CB8AC3E}">
        <p14:creationId xmlns:p14="http://schemas.microsoft.com/office/powerpoint/2010/main" val="1567821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402613D-8D0E-4F71-9FA6-DA9F0C58C0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50707"/>
            <a:ext cx="12192000" cy="6356586"/>
          </a:xfrm>
          <a:prstGeom prst="rect">
            <a:avLst/>
          </a:prstGeom>
        </p:spPr>
      </p:pic>
    </p:spTree>
    <p:extLst>
      <p:ext uri="{BB962C8B-B14F-4D97-AF65-F5344CB8AC3E}">
        <p14:creationId xmlns:p14="http://schemas.microsoft.com/office/powerpoint/2010/main" val="16960372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AA0F06B-CA9E-46A0-BA56-6F3204A5F1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2746"/>
            <a:ext cx="12192000" cy="6592507"/>
          </a:xfrm>
          <a:prstGeom prst="rect">
            <a:avLst/>
          </a:prstGeom>
        </p:spPr>
      </p:pic>
    </p:spTree>
    <p:extLst>
      <p:ext uri="{BB962C8B-B14F-4D97-AF65-F5344CB8AC3E}">
        <p14:creationId xmlns:p14="http://schemas.microsoft.com/office/powerpoint/2010/main" val="17174510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4059B88-9B32-40E7-9138-1F3BD47B69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874378"/>
            <a:ext cx="12192000" cy="3109243"/>
          </a:xfrm>
          <a:prstGeom prst="rect">
            <a:avLst/>
          </a:prstGeom>
        </p:spPr>
      </p:pic>
    </p:spTree>
    <p:extLst>
      <p:ext uri="{BB962C8B-B14F-4D97-AF65-F5344CB8AC3E}">
        <p14:creationId xmlns:p14="http://schemas.microsoft.com/office/powerpoint/2010/main" val="6450739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716650B-65FF-4D24-BE7E-A35E5F5C62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3638"/>
            <a:ext cx="12192000" cy="6590724"/>
          </a:xfrm>
          <a:prstGeom prst="rect">
            <a:avLst/>
          </a:prstGeom>
        </p:spPr>
      </p:pic>
    </p:spTree>
    <p:extLst>
      <p:ext uri="{BB962C8B-B14F-4D97-AF65-F5344CB8AC3E}">
        <p14:creationId xmlns:p14="http://schemas.microsoft.com/office/powerpoint/2010/main" val="186810436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TotalTime>
  <Words>2122</Words>
  <Application>Microsoft Office PowerPoint</Application>
  <PresentationFormat>寬螢幕</PresentationFormat>
  <Paragraphs>106</Paragraphs>
  <Slides>103</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103</vt:i4>
      </vt:variant>
    </vt:vector>
  </HeadingPairs>
  <TitlesOfParts>
    <vt:vector size="110" baseType="lpstr">
      <vt:lpstr>Microsoft YaHei</vt:lpstr>
      <vt:lpstr>微軟正黑體</vt:lpstr>
      <vt:lpstr>Arial</vt:lpstr>
      <vt:lpstr>Calibri</vt:lpstr>
      <vt:lpstr>Calibri Light</vt:lpstr>
      <vt:lpstr>Segoe UI</vt:lpstr>
      <vt:lpstr>Office 佈景主題</vt:lpstr>
      <vt:lpstr>Microsoft Azure 虛擬培訓日： Virtual Training Day AI 基礎知識</vt:lpstr>
      <vt:lpstr>PowerPoint 簡報</vt:lpstr>
      <vt:lpstr>Common Artificial Intelligence Workloads</vt:lpstr>
      <vt:lpstr>PowerPoint 簡報</vt:lpstr>
      <vt:lpstr>PowerPoint 簡報</vt:lpstr>
      <vt:lpstr>PowerPoint 簡報</vt:lpstr>
      <vt:lpstr>Challenges and Risks with AI</vt:lpstr>
      <vt:lpstr>Principles of Responsible AI</vt:lpstr>
      <vt:lpstr>PowerPoint 簡報</vt:lpstr>
      <vt:lpstr>PowerPoint 簡報</vt:lpstr>
      <vt:lpstr>PowerPoint 簡報</vt:lpstr>
      <vt:lpstr>PowerPoint 簡報</vt:lpstr>
      <vt:lpstr>What is Machine Learning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Cognitive Services</vt:lpstr>
      <vt:lpstr>Image Analysis with the Computer Vision Service</vt:lpstr>
      <vt:lpstr>Training Models with the Custom Vision Service</vt:lpstr>
      <vt:lpstr>Analyzing Faces with the Face Service</vt:lpstr>
      <vt:lpstr>Reading Text with the Computer Vision Service</vt:lpstr>
      <vt:lpstr>Analyzing Forms with the Form Recognizer Service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What is Natural Language Processing?</vt:lpstr>
      <vt:lpstr>PowerPoint 簡報</vt:lpstr>
      <vt:lpstr>Natural Langage Processing in Azure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The QnA Maker Service</vt:lpstr>
      <vt:lpstr>Azure Bot Service</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Johnny Kuo(郭俊哲_Pegatron)</dc:creator>
  <cp:lastModifiedBy>Johnny Kuo(郭俊哲_Pegatron)</cp:lastModifiedBy>
  <cp:revision>23</cp:revision>
  <dcterms:created xsi:type="dcterms:W3CDTF">2021-06-04T06:04:36Z</dcterms:created>
  <dcterms:modified xsi:type="dcterms:W3CDTF">2023-02-24T09:07:59Z</dcterms:modified>
</cp:coreProperties>
</file>